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64" r:id="rId4"/>
    <p:sldId id="262" r:id="rId5"/>
    <p:sldId id="271" r:id="rId6"/>
    <p:sldId id="258" r:id="rId7"/>
    <p:sldId id="260" r:id="rId8"/>
    <p:sldId id="263" r:id="rId9"/>
    <p:sldId id="267" r:id="rId10"/>
    <p:sldId id="268" r:id="rId11"/>
    <p:sldId id="269" r:id="rId12"/>
    <p:sldId id="270" r:id="rId13"/>
    <p:sldId id="272" r:id="rId14"/>
    <p:sldId id="273" r:id="rId15"/>
    <p:sldId id="266" r:id="rId16"/>
    <p:sldId id="265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FF"/>
    <a:srgbClr val="0000FF"/>
    <a:srgbClr val="0000CC"/>
    <a:srgbClr val="66FFFF"/>
    <a:srgbClr val="FFCC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202" autoAdjust="0"/>
    <p:restoredTop sz="94660"/>
  </p:normalViewPr>
  <p:slideViewPr>
    <p:cSldViewPr>
      <p:cViewPr varScale="1">
        <p:scale>
          <a:sx n="72" d="100"/>
          <a:sy n="72" d="100"/>
        </p:scale>
        <p:origin x="-128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A7D61E84-F7F3-4AF4-BC54-D9BF80601415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CC814FD9-449A-4575-A3C4-456EBC4E7C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Образ слайда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7410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smtClean="0"/>
          </a:p>
        </p:txBody>
      </p:sp>
      <p:sp>
        <p:nvSpPr>
          <p:cNvPr id="17411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37D1B8F-EB4E-4ED4-B43E-3823935361CD}" type="slidenum">
              <a:rPr lang="ru-RU"/>
              <a:pPr fontAlgn="base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93169-450D-456C-914E-524FEE6458CA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94CBE3-5E9B-4136-B6EE-17CF1D2052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E46F2-9162-4727-AD13-C349B2DFF8EE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8FD137-7188-46CA-AF4B-5C832578584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4A402C-4962-45E6-A587-D168A6A2D47C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6E7EE6-7866-4F5E-B47D-6F10C46B8E0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072498-CD84-4D53-B371-A7A1319FBA85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26860A-FF36-4B20-8505-8F89EB2A91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2E324C-748E-4106-BF7A-A1D718DC4ECB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CCA774-39FE-4E00-B2B3-3B83842F4E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FDC21A-7099-4600-8C99-1CDF947CDBF6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16AAE-C350-4124-BA72-AC9F3B1A2F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F121D-749F-41EA-8F58-E13B3AD5818C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8A66F5-4D9B-4DBF-A782-BF512FCEA7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ABAAAB-A1FC-479D-A298-BFA5319B167E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EAB230-7548-47F9-AE4E-67F52B6B61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4C8A32-CACD-4956-B408-A2A6879C4F7E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AC4775-50C4-4EAD-86F1-246B668876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CDCB6A-4DBA-4EB5-9EDD-1E0A44A29833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49801F-CE07-4119-AECC-553EF07F3B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CA595-BBCD-4019-BFE0-A6D776D1436A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92EA92-45CD-4F24-B631-D8B1D58A54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D7D7970F-2C0D-4813-AF01-71FB6861BF77}" type="datetimeFigureOut">
              <a:rPr lang="ru-RU"/>
              <a:pPr>
                <a:defRPr/>
              </a:pPr>
              <a:t>13.01.2012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9F02E42-395F-4BAB-862D-447D89F4F8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jpeg"/><Relationship Id="rId5" Type="http://schemas.openxmlformats.org/officeDocument/2006/relationships/image" Target="../media/image33.jpeg"/><Relationship Id="rId4" Type="http://schemas.openxmlformats.org/officeDocument/2006/relationships/image" Target="../media/image3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8.jpeg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jpeg"/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C:\Users\1\Pictures\726f534e2dd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C:\Users\1\Pictures\24468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981075"/>
            <a:ext cx="2032000" cy="1295400"/>
          </a:xfrm>
          <a:prstGeom prst="rect">
            <a:avLst/>
          </a:prstGeom>
          <a:noFill/>
          <a:ln w="28575">
            <a:solidFill>
              <a:srgbClr val="FFFF00"/>
            </a:solidFill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3563888" y="2708920"/>
            <a:ext cx="5364088" cy="212365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«Изготовление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00CC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новогоднего сувенира»</a:t>
            </a:r>
            <a:endParaRPr lang="ru-RU" sz="4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00CC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+mn-lt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627784" y="404664"/>
            <a:ext cx="5626477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+mn-lt"/>
              </a:rPr>
              <a:t>МАСТЕР - КЛАСС</a:t>
            </a:r>
          </a:p>
        </p:txBody>
      </p:sp>
      <p:sp>
        <p:nvSpPr>
          <p:cNvPr id="14341" name="TextBox 8"/>
          <p:cNvSpPr txBox="1">
            <a:spLocks noChangeArrowheads="1"/>
          </p:cNvSpPr>
          <p:nvPr/>
        </p:nvSpPr>
        <p:spPr bwMode="auto">
          <a:xfrm>
            <a:off x="-246063" y="5661025"/>
            <a:ext cx="9390063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sz="2400" b="1" i="1">
                <a:solidFill>
                  <a:schemeClr val="bg1"/>
                </a:solidFill>
                <a:latin typeface="Calibri" pitchFamily="34" charset="0"/>
              </a:rPr>
              <a:t>Мастер-класс провела учитель МАОУ СОШ №46, г.Калининграда</a:t>
            </a:r>
          </a:p>
          <a:p>
            <a:pPr algn="r"/>
            <a:r>
              <a:rPr lang="ru-RU" sz="2400" b="1" i="1">
                <a:solidFill>
                  <a:schemeClr val="bg1"/>
                </a:solidFill>
                <a:latin typeface="Calibri" pitchFamily="34" charset="0"/>
              </a:rPr>
              <a:t> технологии Журавлева М.И</a:t>
            </a:r>
            <a:r>
              <a:rPr lang="ru-RU" b="1" i="1">
                <a:solidFill>
                  <a:schemeClr val="bg1"/>
                </a:solidFill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4578" name="Picture 2" descr="C:\Users\1\Pictures\8d015149a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79" name="Picture 2" descr="C:\Users\1\Desktop\101MSDCF\DSC0004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8" y="2786063"/>
            <a:ext cx="2500312" cy="375920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3429000" y="357188"/>
            <a:ext cx="5102225" cy="163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5. Заготовленные части елки одеваются на шпажки в порядке убывания.</a:t>
            </a:r>
          </a:p>
          <a:p>
            <a:pPr algn="just"/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Процесс выполняется до полного закрытия ствола. Можно оставить 2см. Для украшения макушки елки.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5602" name="Picture 2" descr="C:\Users\1\Pictures\8d015149a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3" name="TextBox 4"/>
          <p:cNvSpPr txBox="1">
            <a:spLocks noChangeArrowheads="1"/>
          </p:cNvSpPr>
          <p:nvPr/>
        </p:nvSpPr>
        <p:spPr bwMode="auto">
          <a:xfrm>
            <a:off x="3419475" y="333375"/>
            <a:ext cx="5527675" cy="132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6. Готовая елка покрывается зеленой краской из баллончика. Елка проходит этап высыхания. </a:t>
            </a:r>
          </a:p>
          <a:p>
            <a:pPr algn="just"/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7. После чего елочку можно украсить верхушкой и гирляндами.</a:t>
            </a:r>
          </a:p>
        </p:txBody>
      </p:sp>
      <p:pic>
        <p:nvPicPr>
          <p:cNvPr id="25604" name="Picture 2" descr="C:\Documents and Settings\Работа\Рабочий стол\101MSDCF\DSC00003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3357563"/>
            <a:ext cx="2016125" cy="2951162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25605" name="Picture 2" descr="C:\Users\1\Desktop\сем\елки\DSC000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349500"/>
            <a:ext cx="1873250" cy="2592388"/>
          </a:xfrm>
          <a:prstGeom prst="rect">
            <a:avLst/>
          </a:prstGeom>
          <a:noFill/>
          <a:ln w="9525">
            <a:solidFill>
              <a:srgbClr val="66FFFF"/>
            </a:solidFill>
            <a:miter lim="800000"/>
            <a:headEnd/>
            <a:tailEnd/>
          </a:ln>
        </p:spPr>
      </p:pic>
      <p:pic>
        <p:nvPicPr>
          <p:cNvPr id="25606" name="Picture 3" descr="C:\Users\1\Desktop\сем\елки\DSC00001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484438" y="4076700"/>
            <a:ext cx="1871662" cy="2592388"/>
          </a:xfrm>
          <a:prstGeom prst="rect">
            <a:avLst/>
          </a:prstGeom>
          <a:noFill/>
          <a:ln w="9525">
            <a:solidFill>
              <a:srgbClr val="66FFFF"/>
            </a:solidFill>
            <a:miter lim="800000"/>
            <a:headEnd/>
            <a:tailEnd/>
          </a:ln>
        </p:spPr>
      </p:pic>
      <p:pic>
        <p:nvPicPr>
          <p:cNvPr id="25607" name="Picture 2" descr="C:\Users\1\Desktop\сем\елки\DSC00001 (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572000" y="2349500"/>
            <a:ext cx="1944688" cy="2946400"/>
          </a:xfrm>
          <a:prstGeom prst="rect">
            <a:avLst/>
          </a:prstGeom>
          <a:noFill/>
          <a:ln w="28575">
            <a:solidFill>
              <a:srgbClr val="CCFF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4" descr="C:\Users\1\Pictures\039fe7aafe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000250" y="5260975"/>
            <a:ext cx="6778625" cy="987425"/>
          </a:xfrm>
          <a:prstGeom prst="rect">
            <a:avLst/>
          </a:prstGeom>
          <a:noFill/>
        </p:spPr>
      </p:pic>
      <p:pic>
        <p:nvPicPr>
          <p:cNvPr id="26627" name="Picture 2" descr="C:\Users\1\Pictures\0_447ff_e6fc99ad_m.pn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9750" y="549275"/>
            <a:ext cx="2116138" cy="2441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643313" y="714375"/>
            <a:ext cx="3070225" cy="4616450"/>
          </a:xfrm>
          <a:prstGeom prst="rect">
            <a:avLst/>
          </a:prstGeom>
          <a:noFill/>
          <a:ln w="28575">
            <a:solidFill>
              <a:srgbClr val="66FF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4" descr="C:\Users\1\Pictures\039fe7aafe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0" name="Picture 3" descr="C:\Users\1\Pictures\сем\елки\101MSDCF\1DSC0000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9750" y="476250"/>
            <a:ext cx="4221163" cy="3024188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7651" name="Picture 4" descr="C:\Users\1\Pictures\сем\елки\101MSDCF\1DSC0002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3644900"/>
            <a:ext cx="4032250" cy="2898775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7652" name="TextBox 8"/>
          <p:cNvSpPr txBox="1">
            <a:spLocks noChangeArrowheads="1"/>
          </p:cNvSpPr>
          <p:nvPr/>
        </p:nvSpPr>
        <p:spPr bwMode="auto">
          <a:xfrm>
            <a:off x="4859338" y="1484313"/>
            <a:ext cx="4044950" cy="83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Работа учителей в </a:t>
            </a:r>
          </a:p>
          <a:p>
            <a:pPr algn="ctr"/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педагогической мастерской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4" descr="C:\Users\1\Pictures\039fe7aafec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36513" y="0"/>
            <a:ext cx="9180513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4" name="Picture 2" descr="C:\Users\1\Pictures\сем\елки\101MSDCF\1DSC0003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260350"/>
            <a:ext cx="3787775" cy="27368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8675" name="Picture 2" descr="C:\Users\1\Pictures\сем\елки\101MSDCF\1DSC0004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84213" y="3716338"/>
            <a:ext cx="4068762" cy="2881312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28676" name="Picture 3" descr="C:\Users\1\Pictures\сем\елки\101MSDCF\1DSC0003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87900" y="765175"/>
            <a:ext cx="3960813" cy="2849563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28677" name="TextBox 11"/>
          <p:cNvSpPr txBox="1">
            <a:spLocks noChangeArrowheads="1"/>
          </p:cNvSpPr>
          <p:nvPr/>
        </p:nvSpPr>
        <p:spPr bwMode="auto">
          <a:xfrm>
            <a:off x="5003800" y="4365625"/>
            <a:ext cx="3960813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После выполнения работы, 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елки были подарены в детский дом. </a:t>
            </a:r>
          </a:p>
          <a:p>
            <a:pPr algn="ctr"/>
            <a:r>
              <a:rPr lang="ru-RU" sz="2400" b="1">
                <a:solidFill>
                  <a:srgbClr val="FF0000"/>
                </a:solidFill>
                <a:latin typeface="Calibri" pitchFamily="34" charset="0"/>
              </a:rPr>
              <a:t>На радость ребятам.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2" descr="C:\Users\1\Pictures\cc092ed15d5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Прямоугольник 4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30288" y="5516563"/>
            <a:ext cx="8107362" cy="1201737"/>
          </a:xfrm>
          <a:prstGeom prst="rect">
            <a:avLst/>
          </a:prstGeom>
          <a:noFill/>
        </p:spPr>
      </p:pic>
      <p:sp>
        <p:nvSpPr>
          <p:cNvPr id="29699" name="Прямоугольник 3"/>
          <p:cNvSpPr>
            <a:spLocks noChangeArrowheads="1"/>
          </p:cNvSpPr>
          <p:nvPr/>
        </p:nvSpPr>
        <p:spPr bwMode="auto">
          <a:xfrm>
            <a:off x="323850" y="260350"/>
            <a:ext cx="4572000" cy="535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Пусть в вашем доме будет всё:</a:t>
            </a:r>
            <a:r>
              <a:rPr lang="ru-RU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Любовь, покой, уют, богатство,</a:t>
            </a:r>
            <a:br>
              <a:rPr lang="ru-RU" i="1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Пусть будет в нём всегда тепло,</a:t>
            </a:r>
            <a:r>
              <a:rPr lang="ru-RU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Чтобы хотелось возвращаться.</a:t>
            </a:r>
            <a:r>
              <a:rPr lang="ru-RU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 i="1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Чтоб в доме вашем свет не гас,</a:t>
            </a:r>
            <a:r>
              <a:rPr lang="ru-RU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Чтоб радость и надежда грели,</a:t>
            </a:r>
            <a:r>
              <a:rPr lang="ru-RU">
                <a:solidFill>
                  <a:schemeClr val="bg1"/>
                </a:solidFill>
                <a:latin typeface="Calibri" pitchFamily="34" charset="0"/>
              </a:rPr>
              <a:t> </a:t>
            </a:r>
            <a:br>
              <a:rPr lang="ru-RU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И столько было б сил у вас,</a:t>
            </a:r>
            <a:br>
              <a:rPr lang="ru-RU" i="1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Чтоб вы всё-всё преодолели.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ru-RU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Чтоб добрый дом вас много лет</a:t>
            </a:r>
            <a:r>
              <a:rPr lang="ru-RU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Заботливо оберегал,</a:t>
            </a:r>
            <a:r>
              <a:rPr lang="ru-RU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Хранил от слёз, проблем и бед</a:t>
            </a:r>
            <a:br>
              <a:rPr lang="ru-RU" i="1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И самым лучшим в мире стал.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  <a:p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/>
            </a:r>
            <a:br>
              <a:rPr lang="ru-RU" i="1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Чтобы всегда в руке рука,</a:t>
            </a:r>
            <a:r>
              <a:rPr lang="ru-RU">
                <a:solidFill>
                  <a:schemeClr val="bg1"/>
                </a:solidFill>
                <a:latin typeface="Calibri" pitchFamily="34" charset="0"/>
              </a:rPr>
              <a:t> </a:t>
            </a:r>
            <a:br>
              <a:rPr lang="ru-RU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Глаза в глаза, к плечу плечо.</a:t>
            </a:r>
            <a:br>
              <a:rPr lang="ru-RU" i="1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Спасательный свет маяка -</a:t>
            </a:r>
            <a:r>
              <a:rPr lang="ru-RU">
                <a:solidFill>
                  <a:schemeClr val="bg1"/>
                </a:solidFill>
                <a:latin typeface="Calibri" pitchFamily="34" charset="0"/>
              </a:rPr>
              <a:t> </a:t>
            </a:r>
            <a:br>
              <a:rPr lang="ru-RU">
                <a:solidFill>
                  <a:schemeClr val="bg1"/>
                </a:solidFill>
                <a:latin typeface="Calibri" pitchFamily="34" charset="0"/>
              </a:rPr>
            </a:br>
            <a:r>
              <a:rPr lang="ru-RU" i="1">
                <a:solidFill>
                  <a:schemeClr val="bg1"/>
                </a:solidFill>
                <a:latin typeface="Calibri" pitchFamily="34" charset="0"/>
              </a:rPr>
              <a:t>Ваш дом. А надо ли ещё? </a:t>
            </a:r>
            <a:endParaRPr lang="ru-RU">
              <a:solidFill>
                <a:schemeClr val="bg1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4" descr="C:\Users\1\Pictures\80912967_ng3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2" name="Picture 2" descr="http://tehnologiya.ucoz.ru/avatar/45/43215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87450" y="2276475"/>
            <a:ext cx="1871663" cy="2808288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30723" name="TextBox 4"/>
          <p:cNvSpPr txBox="1">
            <a:spLocks noChangeArrowheads="1"/>
          </p:cNvSpPr>
          <p:nvPr/>
        </p:nvSpPr>
        <p:spPr bwMode="auto">
          <a:xfrm>
            <a:off x="755650" y="404813"/>
            <a:ext cx="7735888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>
                <a:latin typeface="Calibri" pitchFamily="34" charset="0"/>
              </a:rPr>
              <a:t> </a:t>
            </a:r>
            <a:r>
              <a:rPr lang="ru-RU" sz="2400" b="1" i="1">
                <a:solidFill>
                  <a:srgbClr val="FFFF00"/>
                </a:solidFill>
                <a:latin typeface="Calibri" pitchFamily="34" charset="0"/>
              </a:rPr>
              <a:t>Большое спасибо Кутузовой Наталье Петровне,</a:t>
            </a:r>
          </a:p>
          <a:p>
            <a:pPr algn="ctr"/>
            <a:r>
              <a:rPr lang="ru-RU" sz="2400" b="1" i="1">
                <a:solidFill>
                  <a:srgbClr val="FFFF00"/>
                </a:solidFill>
                <a:latin typeface="Calibri" pitchFamily="34" charset="0"/>
              </a:rPr>
              <a:t> за предоставленный мастер-класс в рамках конкурса «Творческие мастерские «Новогодняя сказка».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C:\Users\1\Pictures\3c167eff26d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Прямоугольник 5"/>
          <p:cNvSpPr>
            <a:spLocks noChangeArrowheads="1"/>
          </p:cNvSpPr>
          <p:nvPr/>
        </p:nvSpPr>
        <p:spPr bwMode="auto">
          <a:xfrm>
            <a:off x="3492500" y="549275"/>
            <a:ext cx="54006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endParaRPr lang="ru-RU" sz="2800" i="1">
              <a:solidFill>
                <a:srgbClr val="0000FF"/>
              </a:solidFill>
              <a:latin typeface="Monotype Corsiva" pitchFamily="66" charset="0"/>
            </a:endParaRPr>
          </a:p>
          <a:p>
            <a:pPr algn="just"/>
            <a:r>
              <a:rPr lang="ru-RU" sz="2800" i="1">
                <a:solidFill>
                  <a:srgbClr val="0000FF"/>
                </a:solidFill>
                <a:latin typeface="Monotype Corsiva" pitchFamily="66" charset="0"/>
              </a:rPr>
              <a:t>  </a:t>
            </a:r>
          </a:p>
        </p:txBody>
      </p:sp>
      <p:sp>
        <p:nvSpPr>
          <p:cNvPr id="15363" name="Прямоугольник 3"/>
          <p:cNvSpPr>
            <a:spLocks noChangeArrowheads="1"/>
          </p:cNvSpPr>
          <p:nvPr/>
        </p:nvSpPr>
        <p:spPr bwMode="auto">
          <a:xfrm>
            <a:off x="4427538" y="404813"/>
            <a:ext cx="4392612" cy="6000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ru-RU" sz="2400">
                <a:solidFill>
                  <a:srgbClr val="0000CC"/>
                </a:solidFill>
                <a:latin typeface="Monotype Corsiva" pitchFamily="66" charset="0"/>
              </a:rPr>
              <a:t>Ёлка дома на Новый год - это всегда ощущение праздника, ожидание подарков, чуда. И конечно - же елка, красивая, нарядная и какая- то особенная. А если нет возможности купить живую елку, а может нет места куда её поставить,  то можно найти альтернативу – сделайте её сами. </a:t>
            </a:r>
          </a:p>
          <a:p>
            <a:pPr algn="just"/>
            <a:r>
              <a:rPr lang="ru-RU" sz="2400">
                <a:solidFill>
                  <a:srgbClr val="0000CC"/>
                </a:solidFill>
                <a:latin typeface="Monotype Corsiva" pitchFamily="66" charset="0"/>
              </a:rPr>
              <a:t>Вход пойдут самые разные материалы: бумага, ткань, природный материал, пищевые продукты, бросовый материал, нитки, и др. Давайте же посмотрим и рассмотрим техники выполнения</a:t>
            </a:r>
            <a:r>
              <a:rPr lang="ru-RU" sz="2000">
                <a:solidFill>
                  <a:srgbClr val="0000CC"/>
                </a:solidFill>
                <a:latin typeface="Monotype Corsiva" pitchFamily="66" charset="0"/>
              </a:rPr>
              <a:t>. </a:t>
            </a:r>
          </a:p>
        </p:txBody>
      </p:sp>
      <p:pic>
        <p:nvPicPr>
          <p:cNvPr id="15364" name="Рисунок 4" descr=" Внеклассная работа, Мастер-класс, Поделка, изделие Бумагопластика: Ёлка - юбочка Новый год. Фото 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8538" y="3500438"/>
            <a:ext cx="1871662" cy="3097212"/>
          </a:xfrm>
          <a:prstGeom prst="rect">
            <a:avLst/>
          </a:prstGeom>
          <a:noFill/>
          <a:ln w="5715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5365" name="Рисунок 6" descr=" Мастер-класс Аппликация: Моя вторая Ёлочка и МК!!! Бутылки стеклянные Новый год. Фото 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825" y="2349500"/>
            <a:ext cx="1873250" cy="30416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2" descr="C:\Users\1\Pictures\8d015149a63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6" name="Picture 2" descr="J:\для урока\Ароматные елки из натуральных материалов_ Мастер-класс__ Комментарии  LiveInternet - Российский Сервис Онлайн-Дневников_files\IMG_878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79838" y="3789363"/>
            <a:ext cx="1746250" cy="27971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6387" name="Picture 3" descr="J:\для урока\Елка Парижанка  Страна Мастеров_files\p10502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308850" y="3860800"/>
            <a:ext cx="1584325" cy="2736850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6388" name="Picture 4" descr="J:\для урока\Елка-артишок  Страна Мастеров_files\zobr005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580063" y="1125538"/>
            <a:ext cx="1655762" cy="286067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6389" name="Picture 2" descr="J:\для урока\МК елочки_ Комментарии  LiveInternet - Российский Сервис Онлайн-Дневников_files\dsc05561_0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79613" y="1125538"/>
            <a:ext cx="1728787" cy="2827337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6390" name="Рисунок 14" descr=" Мастер-класс Моделирование: Прозрачная конусная елочка со снегом внутри. Мастер-класс Новый год. Фото 1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50825" y="3860800"/>
            <a:ext cx="1728788" cy="2663825"/>
          </a:xfrm>
          <a:prstGeom prst="rect">
            <a:avLst/>
          </a:prstGeom>
          <a:noFill/>
          <a:ln w="38100">
            <a:solidFill>
              <a:srgbClr val="FF0000"/>
            </a:solidFill>
            <a:miter lim="800000"/>
            <a:headEnd/>
            <a:tailEnd/>
          </a:ln>
        </p:spPr>
      </p:pic>
      <p:sp>
        <p:nvSpPr>
          <p:cNvPr id="16391" name="TextBox 8"/>
          <p:cNvSpPr txBox="1">
            <a:spLocks noChangeArrowheads="1"/>
          </p:cNvSpPr>
          <p:nvPr/>
        </p:nvSpPr>
        <p:spPr bwMode="auto">
          <a:xfrm>
            <a:off x="2987675" y="333375"/>
            <a:ext cx="5688013" cy="706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Новогодние елки из ткани, ниток,  лент, ароматические елки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2" descr="C:\Users\1\Pictures\8d015149a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4" name="Picture 2" descr="J:\для урока\новогодние елки из корковых пробок_files\1310992082_10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>
          <a:xfrm>
            <a:off x="4859338" y="1052513"/>
            <a:ext cx="2436812" cy="1943100"/>
          </a:xfrm>
          <a:ln w="38100">
            <a:solidFill>
              <a:srgbClr val="FFCC00"/>
            </a:solidFill>
          </a:ln>
        </p:spPr>
      </p:pic>
      <p:pic>
        <p:nvPicPr>
          <p:cNvPr id="18435" name="Picture 3" descr="J:\для урока\новогодние елки из корковых пробок_files\1310992104_10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357563"/>
            <a:ext cx="2486025" cy="2005012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8436" name="Picture 4" descr="J:\для урока\новогодние елки из корковых пробок_files\1310992065_10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08175" y="188913"/>
            <a:ext cx="2635250" cy="2125662"/>
          </a:xfrm>
          <a:prstGeom prst="rect">
            <a:avLst/>
          </a:prstGeom>
          <a:noFill/>
          <a:ln w="38100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18437" name="Прямоугольник 5"/>
          <p:cNvSpPr>
            <a:spLocks noChangeArrowheads="1"/>
          </p:cNvSpPr>
          <p:nvPr/>
        </p:nvSpPr>
        <p:spPr bwMode="auto">
          <a:xfrm>
            <a:off x="4643438" y="260350"/>
            <a:ext cx="444182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Новогодние елки из корковых пробок</a:t>
            </a:r>
            <a:endParaRPr lang="ru-RU" sz="2000">
              <a:solidFill>
                <a:schemeClr val="bg1"/>
              </a:solidFill>
              <a:latin typeface="Calibri" pitchFamily="34" charset="0"/>
            </a:endParaRPr>
          </a:p>
        </p:txBody>
      </p:sp>
      <p:sp>
        <p:nvSpPr>
          <p:cNvPr id="18438" name="TextBox 7"/>
          <p:cNvSpPr txBox="1">
            <a:spLocks noChangeArrowheads="1"/>
          </p:cNvSpPr>
          <p:nvPr/>
        </p:nvSpPr>
        <p:spPr bwMode="auto">
          <a:xfrm>
            <a:off x="3175000" y="5661025"/>
            <a:ext cx="48752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ru-RU" sz="2000" b="1" i="1">
                <a:solidFill>
                  <a:srgbClr val="FF0000"/>
                </a:solidFill>
                <a:latin typeface="Calibri" pitchFamily="34" charset="0"/>
              </a:rPr>
              <a:t>Ну, а это уже результат нашей работы</a:t>
            </a:r>
          </a:p>
        </p:txBody>
      </p:sp>
      <p:pic>
        <p:nvPicPr>
          <p:cNvPr id="18439" name="Picture 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971550" y="2997200"/>
            <a:ext cx="2160588" cy="3384550"/>
          </a:xfrm>
          <a:prstGeom prst="rect">
            <a:avLst/>
          </a:prstGeom>
          <a:noFill/>
          <a:ln w="19050">
            <a:solidFill>
              <a:srgbClr val="FFFF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C:\Users\1\Pictures\8d015149a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8" name="Рисунок 3" descr=" Мастер-класс Конструктор: Новогодние шары из пластиковых бутылок Бутылки пластиковые Новый год. Фото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79613" y="1773238"/>
            <a:ext cx="5256212" cy="4121150"/>
          </a:xfrm>
          <a:prstGeom prst="rect">
            <a:avLst/>
          </a:prstGeom>
          <a:noFill/>
          <a:ln w="28575">
            <a:solidFill>
              <a:srgbClr val="FF0000"/>
            </a:solidFill>
            <a:miter lim="800000"/>
            <a:headEnd/>
            <a:tailEnd/>
          </a:ln>
        </p:spPr>
      </p:pic>
      <p:pic>
        <p:nvPicPr>
          <p:cNvPr id="19459" name="Рисунок 4" descr=" Мастер-класс Конструктор: Новогодние шары из пластиковых бутылок Бутылки пластиковые Новый год. Фото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380288" y="333375"/>
            <a:ext cx="1584325" cy="2532063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9460" name="Рисунок 6" descr=" Мастер-класс Конструктор: Новогодние шары из пластиковых бутылок Бутылки пластиковые Новый год. Фото 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875463" y="3789363"/>
            <a:ext cx="1657350" cy="2660650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</p:pic>
      <p:pic>
        <p:nvPicPr>
          <p:cNvPr id="19461" name="Рисунок 7" descr=" Мастер-класс Конструктор: Новогодние шары из пластиковых бутылок Бутылки пластиковые Новый год. Фото 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11188" y="3789363"/>
            <a:ext cx="1584325" cy="2663825"/>
          </a:xfrm>
          <a:prstGeom prst="rect">
            <a:avLst/>
          </a:prstGeom>
          <a:noFill/>
          <a:ln w="28575">
            <a:solidFill>
              <a:srgbClr val="FFCC00"/>
            </a:solidFill>
            <a:miter lim="800000"/>
            <a:headEnd/>
            <a:tailEnd/>
          </a:ln>
        </p:spPr>
      </p:pic>
      <p:sp>
        <p:nvSpPr>
          <p:cNvPr id="19462" name="TextBox 9"/>
          <p:cNvSpPr txBox="1">
            <a:spLocks noChangeArrowheads="1"/>
          </p:cNvSpPr>
          <p:nvPr/>
        </p:nvSpPr>
        <p:spPr bwMode="auto">
          <a:xfrm>
            <a:off x="4140200" y="620713"/>
            <a:ext cx="223043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Новогодние шары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C:\Users\1\Pictures\3c167eff26dc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779838" y="620713"/>
            <a:ext cx="5162550" cy="42164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solidFill>
                  <a:srgbClr val="0000FF"/>
                </a:solidFill>
                <a:latin typeface="+mn-lt"/>
              </a:rPr>
              <a:t>Материалы и инструменты для работы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solidFill>
                <a:srgbClr val="0000FF"/>
              </a:solidFill>
              <a:latin typeface="+mn-lt"/>
            </a:endParaRP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i="1" dirty="0">
                <a:latin typeface="+mn-lt"/>
              </a:rPr>
              <a:t>Строительная подложка для укладки </a:t>
            </a:r>
            <a:r>
              <a:rPr lang="ru-RU" sz="2000" b="1" i="1" dirty="0" err="1">
                <a:latin typeface="+mn-lt"/>
              </a:rPr>
              <a:t>ламината</a:t>
            </a:r>
            <a:r>
              <a:rPr lang="ru-RU" sz="2000" b="1" i="1" dirty="0">
                <a:latin typeface="+mn-lt"/>
              </a:rPr>
              <a:t> (№2-5)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i="1" dirty="0">
                <a:latin typeface="+mn-lt"/>
              </a:rPr>
              <a:t>Емкость, для упора (нога)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i="1" dirty="0">
                <a:latin typeface="+mn-lt"/>
              </a:rPr>
              <a:t>Стержень нужной длинны (в данном случае китайские палочки, шпажки)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i="1" dirty="0">
                <a:latin typeface="+mn-lt"/>
              </a:rPr>
              <a:t>Гипс строительный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i="1" dirty="0" err="1">
                <a:latin typeface="+mn-lt"/>
              </a:rPr>
              <a:t>Степлер</a:t>
            </a:r>
            <a:r>
              <a:rPr lang="ru-RU" sz="2000" b="1" i="1" dirty="0">
                <a:latin typeface="+mn-lt"/>
              </a:rPr>
              <a:t>, скобы (зависит от толщины подложки)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i="1" dirty="0" err="1">
                <a:latin typeface="+mn-lt"/>
              </a:rPr>
              <a:t>Автокраска</a:t>
            </a:r>
            <a:r>
              <a:rPr lang="ru-RU" sz="2000" b="1" i="1" dirty="0">
                <a:latin typeface="+mn-lt"/>
              </a:rPr>
              <a:t>, снежок в баллончиках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i="1" dirty="0">
                <a:latin typeface="+mn-lt"/>
              </a:rPr>
              <a:t>Елочные украшения</a:t>
            </a:r>
            <a:endParaRPr lang="ru-RU" sz="2000" b="1" i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:\Users\1\Pictures\8d015149a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6" name="Picture 2" descr="C:\Users\1\Desktop\101MSDCF\DSC0004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227763" y="333375"/>
            <a:ext cx="2060575" cy="1370013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21507" name="Picture 3" descr="C:\Users\1\Desktop\101MSDCF\DSC00047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55650" y="1196975"/>
            <a:ext cx="2490788" cy="1655763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21508" name="Picture 4" descr="C:\Users\1\Desktop\101MSDCF\DSC00046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97475" y="5300663"/>
            <a:ext cx="3443288" cy="1296987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21509" name="Picture 2" descr="C:\Documents and Settings\Работа\Рабочий стол\101MSDCF\DSC00001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51050" y="3213100"/>
            <a:ext cx="1428750" cy="1481138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21510" name="Picture 3" descr="C:\Documents and Settings\Работа\Рабочий стол\101MSDCF\DSC00002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95288" y="4292600"/>
            <a:ext cx="1577975" cy="1571625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17" name="Скругленный прямоугольник 16"/>
          <p:cNvSpPr/>
          <p:nvPr/>
        </p:nvSpPr>
        <p:spPr>
          <a:xfrm>
            <a:off x="2051050" y="404813"/>
            <a:ext cx="3673475" cy="647700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Подложка под  </a:t>
            </a:r>
            <a:r>
              <a:rPr lang="ru-RU" sz="2000" b="1" i="1" dirty="0" err="1">
                <a:solidFill>
                  <a:schemeClr val="tx1"/>
                </a:solidFill>
              </a:rPr>
              <a:t>ламинат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18" name="Скругленный прямоугольник 17"/>
          <p:cNvSpPr/>
          <p:nvPr/>
        </p:nvSpPr>
        <p:spPr>
          <a:xfrm>
            <a:off x="3492500" y="1844675"/>
            <a:ext cx="4248150" cy="863600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err="1">
                <a:solidFill>
                  <a:schemeClr val="tx1"/>
                </a:solidFill>
              </a:rPr>
              <a:t>Степлер</a:t>
            </a:r>
            <a:r>
              <a:rPr lang="ru-RU" sz="2000" b="1" i="1" dirty="0">
                <a:solidFill>
                  <a:schemeClr val="tx1"/>
                </a:solidFill>
              </a:rPr>
              <a:t>- для скрепления подложки, металлическими скобами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19" name="Скругленный прямоугольник 18"/>
          <p:cNvSpPr/>
          <p:nvPr/>
        </p:nvSpPr>
        <p:spPr>
          <a:xfrm>
            <a:off x="3779838" y="3429000"/>
            <a:ext cx="4176712" cy="792163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 err="1">
                <a:solidFill>
                  <a:schemeClr val="tx1"/>
                </a:solidFill>
              </a:rPr>
              <a:t>Автокраска</a:t>
            </a:r>
            <a:r>
              <a:rPr lang="ru-RU" sz="2000" b="1" i="1" dirty="0">
                <a:solidFill>
                  <a:schemeClr val="tx1"/>
                </a:solidFill>
              </a:rPr>
              <a:t> в баллончиках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>
            <a:off x="5219700" y="4437063"/>
            <a:ext cx="3168650" cy="792162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Гипс строительный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971550" y="6021388"/>
            <a:ext cx="3744913" cy="647700"/>
          </a:xfrm>
          <a:prstGeom prst="roundRect">
            <a:avLst/>
          </a:prstGeom>
          <a:solidFill>
            <a:srgbClr val="CC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Китайские палочки, шпажки</a:t>
            </a:r>
            <a:endParaRPr lang="ru-RU" sz="2000" b="1" i="1" dirty="0">
              <a:solidFill>
                <a:schemeClr val="tx1"/>
              </a:solidFill>
            </a:endParaRPr>
          </a:p>
        </p:txBody>
      </p:sp>
      <p:pic>
        <p:nvPicPr>
          <p:cNvPr id="21516" name="Picture 2" descr="http://rusean.ru/pack/gyps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708400" y="4365625"/>
            <a:ext cx="1009650" cy="1587500"/>
          </a:xfrm>
          <a:prstGeom prst="rect">
            <a:avLst/>
          </a:prstGeom>
          <a:noFill/>
          <a:ln w="28575">
            <a:solidFill>
              <a:srgbClr val="CCFFFF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2" descr="C:\Users\1\Pictures\8d015149a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0" name="Picture 2" descr="C:\Users\1\Desktop\101MSDCF\DSC0004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1275" y="3429000"/>
            <a:ext cx="2160588" cy="316865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22531" name="Picture 3" descr="C:\Users\1\Desktop\101MSDCF\DSC0004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3429000"/>
            <a:ext cx="2016125" cy="316865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22532" name="TextBox 6"/>
          <p:cNvSpPr txBox="1">
            <a:spLocks noChangeArrowheads="1"/>
          </p:cNvSpPr>
          <p:nvPr/>
        </p:nvSpPr>
        <p:spPr bwMode="auto">
          <a:xfrm>
            <a:off x="3203575" y="476250"/>
            <a:ext cx="5184775" cy="292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400" b="1" i="1">
                <a:solidFill>
                  <a:srgbClr val="FF0000"/>
                </a:solidFill>
                <a:latin typeface="Calibri" pitchFamily="34" charset="0"/>
              </a:rPr>
              <a:t>Заготовить основание для елки</a:t>
            </a:r>
          </a:p>
          <a:p>
            <a:pPr algn="just"/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1.Взять емкость, залить раствор гипса (гипс сухой разводить с водой до состояния сметаны)</a:t>
            </a:r>
          </a:p>
          <a:p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2. Вставить основание для ствола</a:t>
            </a:r>
          </a:p>
          <a:p>
            <a:pPr algn="just"/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3. Оставить до полного высыхания</a:t>
            </a:r>
          </a:p>
          <a:p>
            <a:pPr algn="just"/>
            <a:r>
              <a:rPr lang="ru-RU" sz="2000" b="1">
                <a:solidFill>
                  <a:schemeClr val="bg1"/>
                </a:solidFill>
                <a:latin typeface="Calibri" pitchFamily="34" charset="0"/>
              </a:rPr>
              <a:t>4. Основание елки можно покрасить коричневой краской до или после окончания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pic>
        <p:nvPicPr>
          <p:cNvPr id="23554" name="Picture 2" descr="C:\Users\1\Pictures\8d015149a63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2" descr="C:\Users\1\Desktop\101MSDCF\DSC0004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11638" y="188913"/>
            <a:ext cx="1873250" cy="290830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pic>
        <p:nvPicPr>
          <p:cNvPr id="23556" name="Picture 3" descr="C:\Users\1\Desktop\101MSDCF\DSC00048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88125" y="908050"/>
            <a:ext cx="2017713" cy="3143250"/>
          </a:xfrm>
          <a:prstGeom prst="rect">
            <a:avLst/>
          </a:prstGeom>
          <a:noFill/>
          <a:ln w="28575">
            <a:solidFill>
              <a:srgbClr val="00B0F0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5288" y="3317875"/>
            <a:ext cx="6192837" cy="35401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rgbClr val="FF0000"/>
                </a:solidFill>
                <a:latin typeface="+mn-lt"/>
              </a:rPr>
              <a:t>Подготовительный этап работы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Начертить на мебельной подложке круги разного диаметра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Нарезать строго по контуру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Разметить круги на части и разрезать по намеченным линиям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Скрепить </a:t>
            </a:r>
            <a:r>
              <a:rPr lang="ru-RU" sz="2000" b="1" dirty="0" err="1">
                <a:solidFill>
                  <a:schemeClr val="bg1"/>
                </a:solidFill>
                <a:latin typeface="+mn-lt"/>
              </a:rPr>
              <a:t>степлером</a:t>
            </a:r>
            <a:r>
              <a:rPr lang="ru-RU" sz="2000" b="1" dirty="0">
                <a:solidFill>
                  <a:schemeClr val="bg1"/>
                </a:solidFill>
                <a:latin typeface="+mn-lt"/>
              </a:rPr>
              <a:t>, подгибая края круга внутрь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        (Есть два варианта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         1.насквозь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bg1"/>
                </a:solidFill>
                <a:latin typeface="+mn-lt"/>
              </a:rPr>
              <a:t>         2.только нижние слои подложки</a:t>
            </a:r>
          </a:p>
          <a:p>
            <a:pPr marL="457200" indent="-457200" fontAlgn="auto">
              <a:spcBef>
                <a:spcPts val="0"/>
              </a:spcBef>
              <a:spcAft>
                <a:spcPts val="0"/>
              </a:spcAft>
              <a:buFontTx/>
              <a:buAutoNum type="arabicPeriod"/>
              <a:defRPr/>
            </a:pPr>
            <a:endParaRPr lang="ru-RU" sz="2000" b="1" dirty="0">
              <a:solidFill>
                <a:schemeClr val="bg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</TotalTime>
  <Words>388</Words>
  <Application>Microsoft Office PowerPoint</Application>
  <PresentationFormat>Экран (4:3)</PresentationFormat>
  <Paragraphs>52</Paragraphs>
  <Slides>16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Calibri</vt:lpstr>
      <vt:lpstr>Arial</vt:lpstr>
      <vt:lpstr>Monotype Corsiva</vt:lpstr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Ольга</cp:lastModifiedBy>
  <cp:revision>46</cp:revision>
  <dcterms:created xsi:type="dcterms:W3CDTF">2011-12-19T19:25:50Z</dcterms:created>
  <dcterms:modified xsi:type="dcterms:W3CDTF">2012-01-13T15:38:59Z</dcterms:modified>
</cp:coreProperties>
</file>