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50"/>
  </p:notesMasterIdLst>
  <p:sldIdLst>
    <p:sldId id="256" r:id="rId2"/>
    <p:sldId id="292" r:id="rId3"/>
    <p:sldId id="307" r:id="rId4"/>
    <p:sldId id="294" r:id="rId5"/>
    <p:sldId id="257" r:id="rId6"/>
    <p:sldId id="258" r:id="rId7"/>
    <p:sldId id="259" r:id="rId8"/>
    <p:sldId id="310" r:id="rId9"/>
    <p:sldId id="263" r:id="rId10"/>
    <p:sldId id="264" r:id="rId11"/>
    <p:sldId id="265" r:id="rId12"/>
    <p:sldId id="266" r:id="rId13"/>
    <p:sldId id="304" r:id="rId14"/>
    <p:sldId id="269" r:id="rId15"/>
    <p:sldId id="270" r:id="rId16"/>
    <p:sldId id="271" r:id="rId17"/>
    <p:sldId id="272" r:id="rId18"/>
    <p:sldId id="273" r:id="rId19"/>
    <p:sldId id="274" r:id="rId20"/>
    <p:sldId id="276" r:id="rId21"/>
    <p:sldId id="275" r:id="rId22"/>
    <p:sldId id="277" r:id="rId23"/>
    <p:sldId id="278" r:id="rId24"/>
    <p:sldId id="299" r:id="rId25"/>
    <p:sldId id="295" r:id="rId26"/>
    <p:sldId id="296" r:id="rId27"/>
    <p:sldId id="297" r:id="rId28"/>
    <p:sldId id="298" r:id="rId29"/>
    <p:sldId id="281" r:id="rId30"/>
    <p:sldId id="282" r:id="rId31"/>
    <p:sldId id="279" r:id="rId32"/>
    <p:sldId id="280" r:id="rId33"/>
    <p:sldId id="300" r:id="rId34"/>
    <p:sldId id="301" r:id="rId35"/>
    <p:sldId id="308" r:id="rId36"/>
    <p:sldId id="302" r:id="rId37"/>
    <p:sldId id="303" r:id="rId38"/>
    <p:sldId id="305" r:id="rId39"/>
    <p:sldId id="306" r:id="rId40"/>
    <p:sldId id="283" r:id="rId41"/>
    <p:sldId id="284" r:id="rId42"/>
    <p:sldId id="285" r:id="rId43"/>
    <p:sldId id="286" r:id="rId44"/>
    <p:sldId id="287" r:id="rId45"/>
    <p:sldId id="288" r:id="rId46"/>
    <p:sldId id="289" r:id="rId47"/>
    <p:sldId id="290" r:id="rId48"/>
    <p:sldId id="293" r:id="rId49"/>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33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660"/>
  </p:normalViewPr>
  <p:slideViewPr>
    <p:cSldViewPr>
      <p:cViewPr>
        <p:scale>
          <a:sx n="106" d="100"/>
          <a:sy n="106" d="100"/>
        </p:scale>
        <p:origin x="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330D7E8-8898-4EFD-9F54-BF0792191F30}" type="slidenum">
              <a:rPr lang="ru-RU"/>
              <a:pPr>
                <a:defRPr/>
              </a:pPr>
              <a:t>‹#›</a:t>
            </a:fld>
            <a:endParaRPr lang="ru-RU"/>
          </a:p>
        </p:txBody>
      </p:sp>
    </p:spTree>
    <p:extLst>
      <p:ext uri="{BB962C8B-B14F-4D97-AF65-F5344CB8AC3E}">
        <p14:creationId xmlns:p14="http://schemas.microsoft.com/office/powerpoint/2010/main" val="4095024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51B25FEC-48E6-43E8-A334-B0CA88491218}"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991D371-4D1B-4C09-96A2-763986C9D30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318648B-574D-4EE8-98BD-DB401F82CB6E}"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dt" sz="half"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70D9123C-9A23-4A48-AEA0-F2C861323258}" type="slidenum">
              <a:rPr lang="ru-RU"/>
              <a:pPr>
                <a:defRPr/>
              </a:pPr>
              <a:t>‹#›</a:t>
            </a:fld>
            <a:endParaRPr lang="ru-RU"/>
          </a:p>
        </p:txBody>
      </p:sp>
      <p:sp>
        <p:nvSpPr>
          <p:cNvPr id="8"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191E192-5306-4B04-B2F1-A14F238BE289}"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8C77AE0-9EAD-4778-AE79-2552CB75FB7A}"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dt" sz="half"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2866A419-1504-482E-B7FB-1F0BE09B2F6A}" type="slidenum">
              <a:rPr lang="ru-RU"/>
              <a:pPr>
                <a:defRPr/>
              </a:pPr>
              <a:t>‹#›</a:t>
            </a:fld>
            <a:endParaRPr lang="ru-RU"/>
          </a:p>
        </p:txBody>
      </p:sp>
      <p:sp>
        <p:nvSpPr>
          <p:cNvPr id="8"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9A4DCB72-0D41-4446-9F39-998E0E1E5B41}"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dt" sz="half"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6B091FE0-366B-485A-8EB2-56ABB180E95C}" type="slidenum">
              <a:rPr lang="ru-RU"/>
              <a:pPr>
                <a:defRPr/>
              </a:pPr>
              <a:t>‹#›</a:t>
            </a:fld>
            <a:endParaRPr lang="ru-RU"/>
          </a:p>
        </p:txBody>
      </p:sp>
      <p:sp>
        <p:nvSpPr>
          <p:cNvPr id="8"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287C069-095A-4CC7-8AF3-C453780442EB}"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A7876579-8E2B-47FE-8B6C-88754DDA32CC}"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0E74250-DBD9-4372-BEE1-8C6F37C2A27E}"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5FA2218E-BA2C-4A30-8562-6B02C61BDD01}"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69F22A86-6634-4432-8547-E532D73BFCC6}"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FBBC856-637C-41EA-90EE-17CB14D574B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93FB629-C607-42AA-9335-72F832D5D09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F0ADCE1-CC8D-4D8E-B6B7-DC8107BFC052}"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1F877E8-E493-42BA-BD8B-14D0469BF96A}"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hyperlink" Target="http://public.superjob.ru/images/albums.ru/51/2810.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hyperlink" Target="http://glamour.tomsk.ru/uploads/posts/2011-07/1310374801_eu_fw11_mn_wrtw_18_001_web_look_full.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t-stile.info/wp-content/uploads/len-tkani.jpg" TargetMode="External"/><Relationship Id="rId2" Type="http://schemas.openxmlformats.org/officeDocument/2006/relationships/image" Target="../media/image23.jpe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8.xml"/><Relationship Id="rId7"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10" Type="http://schemas.openxmlformats.org/officeDocument/2006/relationships/slide" Target="slide40.xml"/><Relationship Id="rId4" Type="http://schemas.openxmlformats.org/officeDocument/2006/relationships/slide" Target="slide11.xml"/><Relationship Id="rId9" Type="http://schemas.openxmlformats.org/officeDocument/2006/relationships/slide" Target="slide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7.jpeg"/><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2428868"/>
            <a:ext cx="8229600" cy="1828800"/>
          </a:xfrm>
        </p:spPr>
        <p:txBody>
          <a:bodyPr>
            <a:normAutofit fontScale="90000"/>
          </a:bodyPr>
          <a:lstStyle/>
          <a:p>
            <a:pPr eaLnBrk="1" hangingPunct="1"/>
            <a:r>
              <a:rPr lang="ru-RU" sz="4800" dirty="0" smtClean="0">
                <a:solidFill>
                  <a:schemeClr val="accent5">
                    <a:lumMod val="50000"/>
                  </a:schemeClr>
                </a:solidFill>
                <a:latin typeface="Times New Roman" pitchFamily="18" charset="0"/>
              </a:rPr>
              <a:t>Урок по технологии</a:t>
            </a:r>
            <a:r>
              <a:rPr lang="ru-RU" sz="5400" dirty="0" smtClean="0">
                <a:solidFill>
                  <a:schemeClr val="accent5">
                    <a:lumMod val="50000"/>
                  </a:schemeClr>
                </a:solidFill>
                <a:latin typeface="Times New Roman" pitchFamily="18" charset="0"/>
              </a:rPr>
              <a:t/>
            </a:r>
            <a:br>
              <a:rPr lang="ru-RU" sz="5400" dirty="0" smtClean="0">
                <a:solidFill>
                  <a:schemeClr val="accent5">
                    <a:lumMod val="50000"/>
                  </a:schemeClr>
                </a:solidFill>
                <a:latin typeface="Times New Roman" pitchFamily="18" charset="0"/>
              </a:rPr>
            </a:br>
            <a:r>
              <a:rPr lang="ru-RU" sz="5400" dirty="0" smtClean="0">
                <a:solidFill>
                  <a:schemeClr val="accent5">
                    <a:lumMod val="50000"/>
                  </a:schemeClr>
                </a:solidFill>
                <a:latin typeface="Times New Roman" pitchFamily="18" charset="0"/>
              </a:rPr>
              <a:t/>
            </a:r>
            <a:br>
              <a:rPr lang="ru-RU" sz="5400" dirty="0" smtClean="0">
                <a:solidFill>
                  <a:schemeClr val="accent5">
                    <a:lumMod val="50000"/>
                  </a:schemeClr>
                </a:solidFill>
                <a:latin typeface="Times New Roman" pitchFamily="18" charset="0"/>
              </a:rPr>
            </a:br>
            <a:r>
              <a:rPr lang="ru-RU" sz="5400" dirty="0" smtClean="0">
                <a:solidFill>
                  <a:schemeClr val="accent5">
                    <a:lumMod val="50000"/>
                  </a:schemeClr>
                </a:solidFill>
                <a:latin typeface="Times New Roman" pitchFamily="18" charset="0"/>
              </a:rPr>
              <a:t>«Моделирование швейных изделий»</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74650" y="1124744"/>
            <a:ext cx="8769350" cy="5400675"/>
          </a:xfrm>
        </p:spPr>
        <p:txBody>
          <a:bodyPr/>
          <a:lstStyle/>
          <a:p>
            <a:pPr eaLnBrk="1" hangingPunct="1">
              <a:lnSpc>
                <a:spcPct val="90000"/>
              </a:lnSpc>
            </a:pPr>
            <a:r>
              <a:rPr lang="ru-RU" b="1" dirty="0" smtClean="0">
                <a:solidFill>
                  <a:schemeClr val="bg1"/>
                </a:solidFill>
                <a:latin typeface="Times New Roman" pitchFamily="18" charset="0"/>
              </a:rPr>
              <a:t>Контраст </a:t>
            </a:r>
            <a:r>
              <a:rPr lang="ru-RU" dirty="0" smtClean="0">
                <a:solidFill>
                  <a:schemeClr val="bg1"/>
                </a:solidFill>
                <a:latin typeface="Times New Roman" pitchFamily="18" charset="0"/>
              </a:rPr>
              <a:t>- это резко выраженная противоположность, противопоставление, которое может осуществляться по форме, цвету, объему и фактуре материала. </a:t>
            </a:r>
          </a:p>
          <a:p>
            <a:pPr eaLnBrk="1" hangingPunct="1">
              <a:lnSpc>
                <a:spcPct val="90000"/>
              </a:lnSpc>
            </a:pPr>
            <a:r>
              <a:rPr lang="ru-RU" b="1" dirty="0" smtClean="0">
                <a:solidFill>
                  <a:schemeClr val="bg1"/>
                </a:solidFill>
                <a:latin typeface="Times New Roman" pitchFamily="18" charset="0"/>
              </a:rPr>
              <a:t>Нюанс</a:t>
            </a:r>
            <a:r>
              <a:rPr lang="ru-RU" dirty="0" smtClean="0">
                <a:solidFill>
                  <a:schemeClr val="bg1"/>
                </a:solidFill>
                <a:latin typeface="Times New Roman" pitchFamily="18" charset="0"/>
              </a:rPr>
              <a:t> - своего рода переходная величина от контраста к подобию; нюанс выражается малозаметным изменением в форме элементов костюма, их фактуре и цветовой гамме. </a:t>
            </a:r>
          </a:p>
          <a:p>
            <a:pPr eaLnBrk="1" hangingPunct="1">
              <a:lnSpc>
                <a:spcPct val="90000"/>
              </a:lnSpc>
            </a:pPr>
            <a:r>
              <a:rPr lang="ru-RU" b="1" dirty="0" smtClean="0">
                <a:solidFill>
                  <a:schemeClr val="bg1"/>
                </a:solidFill>
                <a:latin typeface="Times New Roman" pitchFamily="18" charset="0"/>
              </a:rPr>
              <a:t>Подобие</a:t>
            </a:r>
            <a:r>
              <a:rPr lang="ru-RU" i="1" dirty="0" smtClean="0">
                <a:solidFill>
                  <a:schemeClr val="bg1"/>
                </a:solidFill>
                <a:latin typeface="Times New Roman" pitchFamily="18" charset="0"/>
              </a:rPr>
              <a:t> </a:t>
            </a:r>
            <a:r>
              <a:rPr lang="ru-RU" dirty="0" smtClean="0">
                <a:solidFill>
                  <a:schemeClr val="bg1"/>
                </a:solidFill>
                <a:latin typeface="Times New Roman" pitchFamily="18" charset="0"/>
              </a:rPr>
              <a:t>- повторение в различных вариациях одного и того же элемента.</a:t>
            </a:r>
          </a:p>
        </p:txBody>
      </p:sp>
      <p:pic>
        <p:nvPicPr>
          <p:cNvPr id="3"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6165304"/>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Rot="1" noChangeArrowheads="1"/>
          </p:cNvSpPr>
          <p:nvPr>
            <p:ph type="title"/>
          </p:nvPr>
        </p:nvSpPr>
        <p:spPr>
          <a:xfrm>
            <a:off x="457200" y="476672"/>
            <a:ext cx="8229600" cy="940966"/>
          </a:xfrm>
        </p:spPr>
        <p:txBody>
          <a:bodyPr>
            <a:normAutofit fontScale="90000"/>
          </a:bodyPr>
          <a:lstStyle/>
          <a:p>
            <a:pPr eaLnBrk="1" hangingPunct="1"/>
            <a:r>
              <a:rPr lang="ru-RU" sz="3600" dirty="0" smtClean="0">
                <a:solidFill>
                  <a:schemeClr val="accent5">
                    <a:lumMod val="50000"/>
                  </a:schemeClr>
                </a:solidFill>
              </a:rPr>
              <a:t>Второй закон композиции – </a:t>
            </a:r>
            <a:br>
              <a:rPr lang="ru-RU" sz="3600" dirty="0" smtClean="0">
                <a:solidFill>
                  <a:schemeClr val="accent5">
                    <a:lumMod val="50000"/>
                  </a:schemeClr>
                </a:solidFill>
              </a:rPr>
            </a:br>
            <a:r>
              <a:rPr lang="ru-RU" sz="3600" dirty="0" smtClean="0">
                <a:solidFill>
                  <a:schemeClr val="accent5">
                    <a:lumMod val="50000"/>
                  </a:schemeClr>
                </a:solidFill>
              </a:rPr>
              <a:t>закон пропорций </a:t>
            </a:r>
            <a:r>
              <a:rPr lang="ru-RU" sz="3600" dirty="0" smtClean="0"/>
              <a:t/>
            </a:r>
            <a:br>
              <a:rPr lang="ru-RU" sz="3600" dirty="0" smtClean="0"/>
            </a:br>
            <a:endParaRPr lang="ru-RU" sz="3600" dirty="0" smtClean="0"/>
          </a:p>
        </p:txBody>
      </p:sp>
      <p:pic>
        <p:nvPicPr>
          <p:cNvPr id="12295" name="Picture 7" descr="6269_7448"/>
          <p:cNvPicPr>
            <a:picLocks noGrp="1" noChangeAspect="1" noChangeArrowheads="1"/>
          </p:cNvPicPr>
          <p:nvPr>
            <p:ph idx="1"/>
          </p:nvPr>
        </p:nvPicPr>
        <p:blipFill>
          <a:blip r:embed="rId2" cstate="print"/>
          <a:stretch>
            <a:fillRect/>
          </a:stretch>
        </p:blipFill>
        <p:spPr>
          <a:xfrm>
            <a:off x="2771800" y="1412776"/>
            <a:ext cx="3540224" cy="5310336"/>
          </a:xfrm>
          <a:prstGeom prst="rect">
            <a:avLst/>
          </a:prstGeom>
          <a:ln>
            <a:noFill/>
          </a:ln>
          <a:effectLst>
            <a:softEdge rad="112500"/>
          </a:effec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strips(downLeft)">
                                      <p:cBhvr>
                                        <p:cTn id="7" dur="10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p:cTn id="12" dur="1000" fill="hold"/>
                                        <p:tgtEl>
                                          <p:spTgt spid="12295"/>
                                        </p:tgtEl>
                                        <p:attrNameLst>
                                          <p:attrName>ppt_w</p:attrName>
                                        </p:attrNameLst>
                                      </p:cBhvr>
                                      <p:tavLst>
                                        <p:tav tm="0">
                                          <p:val>
                                            <p:fltVal val="0"/>
                                          </p:val>
                                        </p:tav>
                                        <p:tav tm="100000">
                                          <p:val>
                                            <p:strVal val="#ppt_w"/>
                                          </p:val>
                                        </p:tav>
                                      </p:tavLst>
                                    </p:anim>
                                    <p:anim calcmode="lin" valueType="num">
                                      <p:cBhvr>
                                        <p:cTn id="13" dur="1000" fill="hold"/>
                                        <p:tgtEl>
                                          <p:spTgt spid="122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67544" y="1484784"/>
            <a:ext cx="8229600" cy="4464050"/>
          </a:xfrm>
        </p:spPr>
        <p:txBody>
          <a:bodyPr>
            <a:normAutofit/>
          </a:bodyPr>
          <a:lstStyle/>
          <a:p>
            <a:pPr marL="179388" indent="538163" eaLnBrk="1" hangingPunct="1">
              <a:lnSpc>
                <a:spcPct val="80000"/>
              </a:lnSpc>
              <a:buFont typeface="Wingdings" pitchFamily="2" charset="2"/>
              <a:buNone/>
            </a:pPr>
            <a:r>
              <a:rPr lang="ru-RU" sz="3200" b="1" dirty="0" smtClean="0">
                <a:solidFill>
                  <a:schemeClr val="bg1"/>
                </a:solidFill>
                <a:latin typeface="Times New Roman" pitchFamily="18" charset="0"/>
              </a:rPr>
              <a:t>Пропорции – </a:t>
            </a:r>
            <a:r>
              <a:rPr lang="ru-RU" sz="3200" dirty="0" smtClean="0">
                <a:solidFill>
                  <a:schemeClr val="bg1"/>
                </a:solidFill>
                <a:latin typeface="Times New Roman" pitchFamily="18" charset="0"/>
              </a:rPr>
              <a:t>размерные соотношения элементов формы.</a:t>
            </a:r>
          </a:p>
          <a:p>
            <a:pPr marL="179388" indent="538163" eaLnBrk="1" hangingPunct="1">
              <a:lnSpc>
                <a:spcPct val="80000"/>
              </a:lnSpc>
              <a:buFont typeface="Wingdings" pitchFamily="2" charset="2"/>
              <a:buNone/>
            </a:pPr>
            <a:r>
              <a:rPr lang="ru-RU" sz="3200" b="1" dirty="0" smtClean="0">
                <a:solidFill>
                  <a:schemeClr val="bg1"/>
                </a:solidFill>
                <a:latin typeface="Times New Roman" pitchFamily="18" charset="0"/>
              </a:rPr>
              <a:t> Пропорциональные</a:t>
            </a:r>
            <a:r>
              <a:rPr lang="ru-RU" sz="3200" dirty="0" smtClean="0">
                <a:solidFill>
                  <a:schemeClr val="bg1"/>
                </a:solidFill>
                <a:latin typeface="Times New Roman" pitchFamily="18" charset="0"/>
              </a:rPr>
              <a:t> </a:t>
            </a:r>
            <a:r>
              <a:rPr lang="ru-RU" sz="3200" b="1" dirty="0" smtClean="0">
                <a:solidFill>
                  <a:schemeClr val="bg1"/>
                </a:solidFill>
                <a:latin typeface="Times New Roman" pitchFamily="18" charset="0"/>
              </a:rPr>
              <a:t>соотношения – </a:t>
            </a:r>
            <a:r>
              <a:rPr lang="ru-RU" sz="3200" dirty="0" smtClean="0">
                <a:solidFill>
                  <a:schemeClr val="bg1"/>
                </a:solidFill>
                <a:latin typeface="Times New Roman" pitchFamily="18" charset="0"/>
              </a:rPr>
              <a:t>это соразмерность элементов, единства частей и целого. </a:t>
            </a:r>
          </a:p>
          <a:p>
            <a:pPr marL="179388" indent="538163" eaLnBrk="1" hangingPunct="1">
              <a:lnSpc>
                <a:spcPct val="80000"/>
              </a:lnSpc>
              <a:buFont typeface="Wingdings" pitchFamily="2" charset="2"/>
              <a:buNone/>
            </a:pPr>
            <a:r>
              <a:rPr lang="ru-RU" sz="3200" dirty="0" smtClean="0">
                <a:solidFill>
                  <a:schemeClr val="bg1"/>
                </a:solidFill>
                <a:latin typeface="Times New Roman" pitchFamily="18" charset="0"/>
              </a:rPr>
              <a:t> В моделировании одежды пропорции являются самым главным фактором.</a:t>
            </a:r>
          </a:p>
          <a:p>
            <a:pPr marL="179388" indent="538163" eaLnBrk="1" hangingPunct="1">
              <a:lnSpc>
                <a:spcPct val="80000"/>
              </a:lnSpc>
              <a:buFont typeface="Wingdings" pitchFamily="2" charset="2"/>
              <a:buNone/>
            </a:pPr>
            <a:endParaRPr lang="ru-RU" sz="3200" dirty="0" smtClean="0"/>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sz="half" idx="1"/>
          </p:nvPr>
        </p:nvSpPr>
        <p:spPr>
          <a:xfrm>
            <a:off x="611188" y="333374"/>
            <a:ext cx="8229600" cy="3455666"/>
          </a:xfrm>
        </p:spPr>
        <p:txBody>
          <a:bodyPr>
            <a:normAutofit/>
          </a:bodyPr>
          <a:lstStyle/>
          <a:p>
            <a:pPr eaLnBrk="1" hangingPunct="1">
              <a:lnSpc>
                <a:spcPct val="80000"/>
              </a:lnSpc>
              <a:buFont typeface="Wingdings" pitchFamily="2" charset="2"/>
              <a:buNone/>
            </a:pPr>
            <a:r>
              <a:rPr lang="ru-RU" sz="2000" dirty="0" smtClean="0">
                <a:latin typeface="Times New Roman" pitchFamily="18" charset="0"/>
              </a:rPr>
              <a:t>      </a:t>
            </a:r>
            <a:r>
              <a:rPr lang="ru-RU" sz="2000" dirty="0" smtClean="0">
                <a:solidFill>
                  <a:schemeClr val="bg1"/>
                </a:solidFill>
                <a:latin typeface="Times New Roman" pitchFamily="18" charset="0"/>
              </a:rPr>
              <a:t>Пропорции бывают следующих видов: </a:t>
            </a:r>
            <a:br>
              <a:rPr lang="ru-RU" sz="2000" dirty="0" smtClean="0">
                <a:solidFill>
                  <a:schemeClr val="bg1"/>
                </a:solidFill>
                <a:latin typeface="Times New Roman" pitchFamily="18" charset="0"/>
              </a:rPr>
            </a:br>
            <a:r>
              <a:rPr lang="ru-RU" sz="2000" i="1" dirty="0" smtClean="0">
                <a:solidFill>
                  <a:schemeClr val="bg1"/>
                </a:solidFill>
                <a:latin typeface="Times New Roman" pitchFamily="18" charset="0"/>
              </a:rPr>
              <a:t>• </a:t>
            </a:r>
            <a:r>
              <a:rPr lang="ru-RU" sz="2000" b="1" dirty="0" smtClean="0">
                <a:solidFill>
                  <a:schemeClr val="bg1"/>
                </a:solidFill>
                <a:latin typeface="Times New Roman" pitchFamily="18" charset="0"/>
              </a:rPr>
              <a:t>пропорции равенства</a:t>
            </a:r>
            <a:r>
              <a:rPr lang="ru-RU" sz="2000" dirty="0" smtClean="0">
                <a:solidFill>
                  <a:schemeClr val="bg1"/>
                </a:solidFill>
                <a:latin typeface="Times New Roman" pitchFamily="18" charset="0"/>
              </a:rPr>
              <a:t> - это когда части костюма равны между собой (принцип одинаковости); такое членение вызывают ощущение покоя, статики (а); </a:t>
            </a:r>
            <a:br>
              <a:rPr lang="ru-RU" sz="2000" dirty="0" smtClean="0">
                <a:solidFill>
                  <a:schemeClr val="bg1"/>
                </a:solidFill>
                <a:latin typeface="Times New Roman" pitchFamily="18" charset="0"/>
              </a:rPr>
            </a:br>
            <a:r>
              <a:rPr lang="ru-RU" sz="2000" i="1" dirty="0" smtClean="0">
                <a:solidFill>
                  <a:schemeClr val="bg1"/>
                </a:solidFill>
                <a:latin typeface="Times New Roman" pitchFamily="18" charset="0"/>
              </a:rPr>
              <a:t>• </a:t>
            </a:r>
            <a:r>
              <a:rPr lang="ru-RU" sz="2000" b="1" dirty="0" smtClean="0">
                <a:solidFill>
                  <a:schemeClr val="bg1"/>
                </a:solidFill>
                <a:latin typeface="Times New Roman" pitchFamily="18" charset="0"/>
              </a:rPr>
              <a:t>пропорции неравенства</a:t>
            </a:r>
            <a:r>
              <a:rPr lang="ru-RU" sz="2000" dirty="0" smtClean="0">
                <a:solidFill>
                  <a:schemeClr val="bg1"/>
                </a:solidFill>
                <a:latin typeface="Times New Roman" pitchFamily="18" charset="0"/>
              </a:rPr>
              <a:t> – это когда части костюма не равны между собой (принцип разнообразия); такое членение вызывает ощущение движения, динамики. Неравенство может быть незначительным или построенным по принципу контраста (б); </a:t>
            </a:r>
            <a:br>
              <a:rPr lang="ru-RU" sz="2000" dirty="0" smtClean="0">
                <a:solidFill>
                  <a:schemeClr val="bg1"/>
                </a:solidFill>
                <a:latin typeface="Times New Roman" pitchFamily="18" charset="0"/>
              </a:rPr>
            </a:br>
            <a:r>
              <a:rPr lang="ru-RU" sz="2000" i="1" dirty="0" smtClean="0">
                <a:solidFill>
                  <a:schemeClr val="bg1"/>
                </a:solidFill>
                <a:latin typeface="Times New Roman" pitchFamily="18" charset="0"/>
              </a:rPr>
              <a:t>• </a:t>
            </a:r>
            <a:r>
              <a:rPr lang="ru-RU" sz="2000" b="1" dirty="0" smtClean="0">
                <a:solidFill>
                  <a:schemeClr val="bg1"/>
                </a:solidFill>
                <a:latin typeface="Times New Roman" pitchFamily="18" charset="0"/>
              </a:rPr>
              <a:t>пропорции «золотого сечения»</a:t>
            </a:r>
            <a:r>
              <a:rPr lang="ru-RU" sz="2000" dirty="0" smtClean="0">
                <a:solidFill>
                  <a:schemeClr val="bg1"/>
                </a:solidFill>
                <a:latin typeface="Times New Roman" pitchFamily="18" charset="0"/>
              </a:rPr>
              <a:t> (разновидность пропорций неравенства) выражается следующими соотношениями: 3:5 (5:3), 5:8 (8:5), 8:13 (13:8) и т.д. В каждом из этих отношений сумма двух чисел образует целое, которое относится к большему числу так, как большее к меньшему (в).</a:t>
            </a:r>
          </a:p>
        </p:txBody>
      </p:sp>
      <p:pic>
        <p:nvPicPr>
          <p:cNvPr id="14339" name="Picture 6" descr="image028"/>
          <p:cNvPicPr>
            <a:picLocks noGrp="1" noChangeAspect="1" noChangeArrowheads="1"/>
          </p:cNvPicPr>
          <p:nvPr>
            <p:ph sz="half" idx="2"/>
          </p:nvPr>
        </p:nvPicPr>
        <p:blipFill>
          <a:blip r:embed="rId2" cstate="print"/>
          <a:stretch>
            <a:fillRect/>
          </a:stretch>
        </p:blipFill>
        <p:spPr>
          <a:xfrm>
            <a:off x="1881874" y="3938588"/>
            <a:ext cx="5380252" cy="2187575"/>
          </a:xfrm>
          <a:prstGeom prst="rect">
            <a:avLst/>
          </a:prstGeom>
          <a:ln>
            <a:noFill/>
          </a:ln>
          <a:effectLst>
            <a:outerShdw blurRad="292100" dist="139700" dir="2700000" algn="tl" rotWithShape="0">
              <a:srgbClr val="333333">
                <a:alpha val="65000"/>
              </a:srgbClr>
            </a:outerShdw>
          </a:effectLst>
        </p:spPr>
      </p:pic>
      <p:sp>
        <p:nvSpPr>
          <p:cNvPr id="14340" name="Text Box 7"/>
          <p:cNvSpPr txBox="1">
            <a:spLocks noChangeArrowheads="1"/>
          </p:cNvSpPr>
          <p:nvPr/>
        </p:nvSpPr>
        <p:spPr bwMode="auto">
          <a:xfrm>
            <a:off x="2484438" y="6461125"/>
            <a:ext cx="720725" cy="396875"/>
          </a:xfrm>
          <a:prstGeom prst="rect">
            <a:avLst/>
          </a:prstGeom>
          <a:noFill/>
          <a:ln w="9525">
            <a:noFill/>
            <a:miter lim="800000"/>
            <a:headEnd/>
            <a:tailEnd/>
          </a:ln>
        </p:spPr>
        <p:txBody>
          <a:bodyPr>
            <a:spAutoFit/>
          </a:bodyPr>
          <a:lstStyle/>
          <a:p>
            <a:pPr>
              <a:spcBef>
                <a:spcPct val="50000"/>
              </a:spcBef>
            </a:pPr>
            <a:r>
              <a:rPr lang="ru-RU" dirty="0">
                <a:solidFill>
                  <a:schemeClr val="bg1"/>
                </a:solidFill>
                <a:latin typeface="Garamond" pitchFamily="18" charset="0"/>
              </a:rPr>
              <a:t>а)</a:t>
            </a:r>
          </a:p>
        </p:txBody>
      </p:sp>
      <p:sp>
        <p:nvSpPr>
          <p:cNvPr id="14341" name="Text Box 8"/>
          <p:cNvSpPr txBox="1">
            <a:spLocks noChangeArrowheads="1"/>
          </p:cNvSpPr>
          <p:nvPr/>
        </p:nvSpPr>
        <p:spPr bwMode="auto">
          <a:xfrm>
            <a:off x="4211638" y="6461125"/>
            <a:ext cx="576262" cy="396875"/>
          </a:xfrm>
          <a:prstGeom prst="rect">
            <a:avLst/>
          </a:prstGeom>
          <a:noFill/>
          <a:ln w="9525">
            <a:noFill/>
            <a:miter lim="800000"/>
            <a:headEnd/>
            <a:tailEnd/>
          </a:ln>
        </p:spPr>
        <p:txBody>
          <a:bodyPr>
            <a:spAutoFit/>
          </a:bodyPr>
          <a:lstStyle/>
          <a:p>
            <a:pPr>
              <a:spcBef>
                <a:spcPct val="50000"/>
              </a:spcBef>
            </a:pPr>
            <a:r>
              <a:rPr lang="ru-RU" dirty="0">
                <a:solidFill>
                  <a:schemeClr val="bg1"/>
                </a:solidFill>
                <a:latin typeface="Garamond" pitchFamily="18" charset="0"/>
              </a:rPr>
              <a:t>б)</a:t>
            </a:r>
          </a:p>
        </p:txBody>
      </p:sp>
      <p:sp>
        <p:nvSpPr>
          <p:cNvPr id="14342" name="Text Box 9"/>
          <p:cNvSpPr txBox="1">
            <a:spLocks noChangeArrowheads="1"/>
          </p:cNvSpPr>
          <p:nvPr/>
        </p:nvSpPr>
        <p:spPr bwMode="auto">
          <a:xfrm>
            <a:off x="6443663" y="6461125"/>
            <a:ext cx="647700" cy="396875"/>
          </a:xfrm>
          <a:prstGeom prst="rect">
            <a:avLst/>
          </a:prstGeom>
          <a:noFill/>
          <a:ln w="9525">
            <a:noFill/>
            <a:miter lim="800000"/>
            <a:headEnd/>
            <a:tailEnd/>
          </a:ln>
        </p:spPr>
        <p:txBody>
          <a:bodyPr>
            <a:spAutoFit/>
          </a:bodyPr>
          <a:lstStyle/>
          <a:p>
            <a:pPr>
              <a:spcBef>
                <a:spcPct val="50000"/>
              </a:spcBef>
            </a:pPr>
            <a:r>
              <a:rPr lang="ru-RU" dirty="0">
                <a:solidFill>
                  <a:schemeClr val="bg1"/>
                </a:solidFill>
                <a:latin typeface="Garamond" pitchFamily="18" charset="0"/>
              </a:rPr>
              <a:t>в)</a:t>
            </a:r>
          </a:p>
        </p:txBody>
      </p:sp>
      <p:pic>
        <p:nvPicPr>
          <p:cNvPr id="7"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6165304"/>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1000" fill="hold"/>
                                        <p:tgtEl>
                                          <p:spTgt spid="993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93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93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14339"/>
                                        </p:tgtEl>
                                        <p:attrNameLst>
                                          <p:attrName>style.visibility</p:attrName>
                                        </p:attrNameLst>
                                      </p:cBhvr>
                                      <p:to>
                                        <p:strVal val="visible"/>
                                      </p:to>
                                    </p:set>
                                    <p:anim by="(-#ppt_w*2)" calcmode="lin" valueType="num">
                                      <p:cBhvr rctx="PPT">
                                        <p:cTn id="14" dur="500" autoRev="1" fill="hold">
                                          <p:stCondLst>
                                            <p:cond delay="0"/>
                                          </p:stCondLst>
                                        </p:cTn>
                                        <p:tgtEl>
                                          <p:spTgt spid="14339"/>
                                        </p:tgtEl>
                                        <p:attrNameLst>
                                          <p:attrName>ppt_w</p:attrName>
                                        </p:attrNameLst>
                                      </p:cBhvr>
                                    </p:anim>
                                    <p:anim by="(#ppt_w*0.50)" calcmode="lin" valueType="num">
                                      <p:cBhvr>
                                        <p:cTn id="15" dur="500" decel="50000" autoRev="1" fill="hold">
                                          <p:stCondLst>
                                            <p:cond delay="0"/>
                                          </p:stCondLst>
                                        </p:cTn>
                                        <p:tgtEl>
                                          <p:spTgt spid="14339"/>
                                        </p:tgtEl>
                                        <p:attrNameLst>
                                          <p:attrName>ppt_x</p:attrName>
                                        </p:attrNameLst>
                                      </p:cBhvr>
                                    </p:anim>
                                    <p:anim from="(-#ppt_h/2)" to="(#ppt_y)" calcmode="lin" valueType="num">
                                      <p:cBhvr>
                                        <p:cTn id="16" dur="1000" fill="hold">
                                          <p:stCondLst>
                                            <p:cond delay="0"/>
                                          </p:stCondLst>
                                        </p:cTn>
                                        <p:tgtEl>
                                          <p:spTgt spid="14339"/>
                                        </p:tgtEl>
                                        <p:attrNameLst>
                                          <p:attrName>ppt_y</p:attrName>
                                        </p:attrNameLst>
                                      </p:cBhvr>
                                    </p:anim>
                                    <p:animRot by="21600000">
                                      <p:cBhvr>
                                        <p:cTn id="17" dur="1000" fill="hold">
                                          <p:stCondLst>
                                            <p:cond delay="0"/>
                                          </p:stCondLst>
                                        </p:cTn>
                                        <p:tgtEl>
                                          <p:spTgt spid="1433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14340"/>
                                        </p:tgtEl>
                                        <p:attrNameLst>
                                          <p:attrName>style.visibility</p:attrName>
                                        </p:attrNameLst>
                                      </p:cBhvr>
                                      <p:to>
                                        <p:strVal val="visible"/>
                                      </p:to>
                                    </p:set>
                                    <p:anim calcmode="lin" valueType="num">
                                      <p:cBhvr>
                                        <p:cTn id="22" dur="250" decel="50000" fill="hold">
                                          <p:stCondLst>
                                            <p:cond delay="0"/>
                                          </p:stCondLst>
                                        </p:cTn>
                                        <p:tgtEl>
                                          <p:spTgt spid="14340"/>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14340"/>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14340"/>
                                        </p:tgtEl>
                                        <p:attrNameLst>
                                          <p:attrName>ppt_w</p:attrName>
                                        </p:attrNameLst>
                                      </p:cBhvr>
                                      <p:tavLst>
                                        <p:tav tm="0">
                                          <p:val>
                                            <p:strVal val="#ppt_w*.05"/>
                                          </p:val>
                                        </p:tav>
                                        <p:tav tm="100000">
                                          <p:val>
                                            <p:strVal val="#ppt_w"/>
                                          </p:val>
                                        </p:tav>
                                      </p:tavLst>
                                    </p:anim>
                                    <p:anim calcmode="lin" valueType="num">
                                      <p:cBhvr>
                                        <p:cTn id="25" dur="500" fill="hold"/>
                                        <p:tgtEl>
                                          <p:spTgt spid="14340"/>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14340"/>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14340"/>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14340"/>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14340"/>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14341"/>
                                        </p:tgtEl>
                                        <p:attrNameLst>
                                          <p:attrName>style.visibility</p:attrName>
                                        </p:attrNameLst>
                                      </p:cBhvr>
                                      <p:to>
                                        <p:strVal val="visible"/>
                                      </p:to>
                                    </p:set>
                                    <p:anim calcmode="lin" valueType="num">
                                      <p:cBhvr>
                                        <p:cTn id="34" dur="250" decel="50000" fill="hold">
                                          <p:stCondLst>
                                            <p:cond delay="0"/>
                                          </p:stCondLst>
                                        </p:cTn>
                                        <p:tgtEl>
                                          <p:spTgt spid="14341"/>
                                        </p:tgtEl>
                                        <p:attrNameLst>
                                          <p:attrName>style.rotation</p:attrName>
                                        </p:attrNameLst>
                                      </p:cBhvr>
                                      <p:tavLst>
                                        <p:tav tm="0">
                                          <p:val>
                                            <p:fltVal val="-90"/>
                                          </p:val>
                                        </p:tav>
                                        <p:tav tm="100000">
                                          <p:val>
                                            <p:fltVal val="0"/>
                                          </p:val>
                                        </p:tav>
                                      </p:tavLst>
                                    </p:anim>
                                    <p:anim calcmode="lin" valueType="num">
                                      <p:cBhvr>
                                        <p:cTn id="35" dur="250" decel="50000" fill="hold">
                                          <p:stCondLst>
                                            <p:cond delay="0"/>
                                          </p:stCondLst>
                                        </p:cTn>
                                        <p:tgtEl>
                                          <p:spTgt spid="14341"/>
                                        </p:tgtEl>
                                        <p:attrNameLst>
                                          <p:attrName>ppt_w</p:attrName>
                                        </p:attrNameLst>
                                      </p:cBhvr>
                                      <p:tavLst>
                                        <p:tav tm="0">
                                          <p:val>
                                            <p:strVal val="#ppt_w"/>
                                          </p:val>
                                        </p:tav>
                                        <p:tav tm="100000">
                                          <p:val>
                                            <p:strVal val="#ppt_w*.05"/>
                                          </p:val>
                                        </p:tav>
                                      </p:tavLst>
                                    </p:anim>
                                    <p:anim calcmode="lin" valueType="num">
                                      <p:cBhvr>
                                        <p:cTn id="36" dur="250" accel="50000" fill="hold">
                                          <p:stCondLst>
                                            <p:cond delay="250"/>
                                          </p:stCondLst>
                                        </p:cTn>
                                        <p:tgtEl>
                                          <p:spTgt spid="14341"/>
                                        </p:tgtEl>
                                        <p:attrNameLst>
                                          <p:attrName>ppt_w</p:attrName>
                                        </p:attrNameLst>
                                      </p:cBhvr>
                                      <p:tavLst>
                                        <p:tav tm="0">
                                          <p:val>
                                            <p:strVal val="#ppt_w*.05"/>
                                          </p:val>
                                        </p:tav>
                                        <p:tav tm="100000">
                                          <p:val>
                                            <p:strVal val="#ppt_w"/>
                                          </p:val>
                                        </p:tav>
                                      </p:tavLst>
                                    </p:anim>
                                    <p:anim calcmode="lin" valueType="num">
                                      <p:cBhvr>
                                        <p:cTn id="37" dur="500" fill="hold"/>
                                        <p:tgtEl>
                                          <p:spTgt spid="14341"/>
                                        </p:tgtEl>
                                        <p:attrNameLst>
                                          <p:attrName>ppt_h</p:attrName>
                                        </p:attrNameLst>
                                      </p:cBhvr>
                                      <p:tavLst>
                                        <p:tav tm="0">
                                          <p:val>
                                            <p:strVal val="#ppt_h"/>
                                          </p:val>
                                        </p:tav>
                                        <p:tav tm="100000">
                                          <p:val>
                                            <p:strVal val="#ppt_h"/>
                                          </p:val>
                                        </p:tav>
                                      </p:tavLst>
                                    </p:anim>
                                    <p:anim calcmode="lin" valueType="num">
                                      <p:cBhvr>
                                        <p:cTn id="38" dur="250" decel="50000" fill="hold">
                                          <p:stCondLst>
                                            <p:cond delay="0"/>
                                          </p:stCondLst>
                                        </p:cTn>
                                        <p:tgtEl>
                                          <p:spTgt spid="14341"/>
                                        </p:tgtEl>
                                        <p:attrNameLst>
                                          <p:attrName>ppt_x</p:attrName>
                                        </p:attrNameLst>
                                      </p:cBhvr>
                                      <p:tavLst>
                                        <p:tav tm="0">
                                          <p:val>
                                            <p:strVal val="#ppt_x+.4"/>
                                          </p:val>
                                        </p:tav>
                                        <p:tav tm="100000">
                                          <p:val>
                                            <p:strVal val="#ppt_x"/>
                                          </p:val>
                                        </p:tav>
                                      </p:tavLst>
                                    </p:anim>
                                    <p:anim calcmode="lin" valueType="num">
                                      <p:cBhvr>
                                        <p:cTn id="39" dur="250" decel="50000" fill="hold">
                                          <p:stCondLst>
                                            <p:cond delay="0"/>
                                          </p:stCondLst>
                                        </p:cTn>
                                        <p:tgtEl>
                                          <p:spTgt spid="14341"/>
                                        </p:tgtEl>
                                        <p:attrNameLst>
                                          <p:attrName>ppt_y</p:attrName>
                                        </p:attrNameLst>
                                      </p:cBhvr>
                                      <p:tavLst>
                                        <p:tav tm="0">
                                          <p:val>
                                            <p:strVal val="#ppt_y-.2"/>
                                          </p:val>
                                        </p:tav>
                                        <p:tav tm="100000">
                                          <p:val>
                                            <p:strVal val="#ppt_y+.1"/>
                                          </p:val>
                                        </p:tav>
                                      </p:tavLst>
                                    </p:anim>
                                    <p:anim calcmode="lin" valueType="num">
                                      <p:cBhvr>
                                        <p:cTn id="40" dur="250" accel="50000" fill="hold">
                                          <p:stCondLst>
                                            <p:cond delay="250"/>
                                          </p:stCondLst>
                                        </p:cTn>
                                        <p:tgtEl>
                                          <p:spTgt spid="14341"/>
                                        </p:tgtEl>
                                        <p:attrNameLst>
                                          <p:attrName>ppt_y</p:attrName>
                                        </p:attrNameLst>
                                      </p:cBhvr>
                                      <p:tavLst>
                                        <p:tav tm="0">
                                          <p:val>
                                            <p:strVal val="#ppt_y+.1"/>
                                          </p:val>
                                        </p:tav>
                                        <p:tav tm="100000">
                                          <p:val>
                                            <p:strVal val="#ppt_y"/>
                                          </p:val>
                                        </p:tav>
                                      </p:tavLst>
                                    </p:anim>
                                    <p:animEffect transition="in" filter="fade">
                                      <p:cBhvr>
                                        <p:cTn id="41" dur="500" decel="50000">
                                          <p:stCondLst>
                                            <p:cond delay="0"/>
                                          </p:stCondLst>
                                        </p:cTn>
                                        <p:tgtEl>
                                          <p:spTgt spid="14341"/>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4342"/>
                                        </p:tgtEl>
                                        <p:attrNameLst>
                                          <p:attrName>style.visibility</p:attrName>
                                        </p:attrNameLst>
                                      </p:cBhvr>
                                      <p:to>
                                        <p:strVal val="visible"/>
                                      </p:to>
                                    </p:set>
                                    <p:anim calcmode="lin" valueType="num">
                                      <p:cBhvr>
                                        <p:cTn id="46" dur="250" decel="50000" fill="hold">
                                          <p:stCondLst>
                                            <p:cond delay="0"/>
                                          </p:stCondLst>
                                        </p:cTn>
                                        <p:tgtEl>
                                          <p:spTgt spid="14342"/>
                                        </p:tgtEl>
                                        <p:attrNameLst>
                                          <p:attrName>style.rotation</p:attrName>
                                        </p:attrNameLst>
                                      </p:cBhvr>
                                      <p:tavLst>
                                        <p:tav tm="0">
                                          <p:val>
                                            <p:fltVal val="-90"/>
                                          </p:val>
                                        </p:tav>
                                        <p:tav tm="100000">
                                          <p:val>
                                            <p:fltVal val="0"/>
                                          </p:val>
                                        </p:tav>
                                      </p:tavLst>
                                    </p:anim>
                                    <p:anim calcmode="lin" valueType="num">
                                      <p:cBhvr>
                                        <p:cTn id="47" dur="250" decel="50000" fill="hold">
                                          <p:stCondLst>
                                            <p:cond delay="0"/>
                                          </p:stCondLst>
                                        </p:cTn>
                                        <p:tgtEl>
                                          <p:spTgt spid="14342"/>
                                        </p:tgtEl>
                                        <p:attrNameLst>
                                          <p:attrName>ppt_w</p:attrName>
                                        </p:attrNameLst>
                                      </p:cBhvr>
                                      <p:tavLst>
                                        <p:tav tm="0">
                                          <p:val>
                                            <p:strVal val="#ppt_w"/>
                                          </p:val>
                                        </p:tav>
                                        <p:tav tm="100000">
                                          <p:val>
                                            <p:strVal val="#ppt_w*.05"/>
                                          </p:val>
                                        </p:tav>
                                      </p:tavLst>
                                    </p:anim>
                                    <p:anim calcmode="lin" valueType="num">
                                      <p:cBhvr>
                                        <p:cTn id="48" dur="250" accel="50000" fill="hold">
                                          <p:stCondLst>
                                            <p:cond delay="250"/>
                                          </p:stCondLst>
                                        </p:cTn>
                                        <p:tgtEl>
                                          <p:spTgt spid="14342"/>
                                        </p:tgtEl>
                                        <p:attrNameLst>
                                          <p:attrName>ppt_w</p:attrName>
                                        </p:attrNameLst>
                                      </p:cBhvr>
                                      <p:tavLst>
                                        <p:tav tm="0">
                                          <p:val>
                                            <p:strVal val="#ppt_w*.05"/>
                                          </p:val>
                                        </p:tav>
                                        <p:tav tm="100000">
                                          <p:val>
                                            <p:strVal val="#ppt_w"/>
                                          </p:val>
                                        </p:tav>
                                      </p:tavLst>
                                    </p:anim>
                                    <p:anim calcmode="lin" valueType="num">
                                      <p:cBhvr>
                                        <p:cTn id="49" dur="500" fill="hold"/>
                                        <p:tgtEl>
                                          <p:spTgt spid="14342"/>
                                        </p:tgtEl>
                                        <p:attrNameLst>
                                          <p:attrName>ppt_h</p:attrName>
                                        </p:attrNameLst>
                                      </p:cBhvr>
                                      <p:tavLst>
                                        <p:tav tm="0">
                                          <p:val>
                                            <p:strVal val="#ppt_h"/>
                                          </p:val>
                                        </p:tav>
                                        <p:tav tm="100000">
                                          <p:val>
                                            <p:strVal val="#ppt_h"/>
                                          </p:val>
                                        </p:tav>
                                      </p:tavLst>
                                    </p:anim>
                                    <p:anim calcmode="lin" valueType="num">
                                      <p:cBhvr>
                                        <p:cTn id="50" dur="250" decel="50000" fill="hold">
                                          <p:stCondLst>
                                            <p:cond delay="0"/>
                                          </p:stCondLst>
                                        </p:cTn>
                                        <p:tgtEl>
                                          <p:spTgt spid="14342"/>
                                        </p:tgtEl>
                                        <p:attrNameLst>
                                          <p:attrName>ppt_x</p:attrName>
                                        </p:attrNameLst>
                                      </p:cBhvr>
                                      <p:tavLst>
                                        <p:tav tm="0">
                                          <p:val>
                                            <p:strVal val="#ppt_x+.4"/>
                                          </p:val>
                                        </p:tav>
                                        <p:tav tm="100000">
                                          <p:val>
                                            <p:strVal val="#ppt_x"/>
                                          </p:val>
                                        </p:tav>
                                      </p:tavLst>
                                    </p:anim>
                                    <p:anim calcmode="lin" valueType="num">
                                      <p:cBhvr>
                                        <p:cTn id="51" dur="250" decel="50000" fill="hold">
                                          <p:stCondLst>
                                            <p:cond delay="0"/>
                                          </p:stCondLst>
                                        </p:cTn>
                                        <p:tgtEl>
                                          <p:spTgt spid="14342"/>
                                        </p:tgtEl>
                                        <p:attrNameLst>
                                          <p:attrName>ppt_y</p:attrName>
                                        </p:attrNameLst>
                                      </p:cBhvr>
                                      <p:tavLst>
                                        <p:tav tm="0">
                                          <p:val>
                                            <p:strVal val="#ppt_y-.2"/>
                                          </p:val>
                                        </p:tav>
                                        <p:tav tm="100000">
                                          <p:val>
                                            <p:strVal val="#ppt_y+.1"/>
                                          </p:val>
                                        </p:tav>
                                      </p:tavLst>
                                    </p:anim>
                                    <p:anim calcmode="lin" valueType="num">
                                      <p:cBhvr>
                                        <p:cTn id="52" dur="250" accel="50000" fill="hold">
                                          <p:stCondLst>
                                            <p:cond delay="250"/>
                                          </p:stCondLst>
                                        </p:cTn>
                                        <p:tgtEl>
                                          <p:spTgt spid="14342"/>
                                        </p:tgtEl>
                                        <p:attrNameLst>
                                          <p:attrName>ppt_y</p:attrName>
                                        </p:attrNameLst>
                                      </p:cBhvr>
                                      <p:tavLst>
                                        <p:tav tm="0">
                                          <p:val>
                                            <p:strVal val="#ppt_y+.1"/>
                                          </p:val>
                                        </p:tav>
                                        <p:tav tm="100000">
                                          <p:val>
                                            <p:strVal val="#ppt_y"/>
                                          </p:val>
                                        </p:tav>
                                      </p:tavLst>
                                    </p:anim>
                                    <p:animEffect transition="in" filter="fade">
                                      <p:cBhvr>
                                        <p:cTn id="53" dur="500" decel="50000">
                                          <p:stCondLst>
                                            <p:cond delay="0"/>
                                          </p:stCondLst>
                                        </p:cTn>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14340" grpId="0"/>
      <p:bldP spid="14341" grpId="0"/>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Rot="1" noChangeArrowheads="1"/>
          </p:cNvSpPr>
          <p:nvPr>
            <p:ph type="title"/>
          </p:nvPr>
        </p:nvSpPr>
        <p:spPr/>
        <p:txBody>
          <a:bodyPr>
            <a:normAutofit fontScale="90000"/>
          </a:bodyPr>
          <a:lstStyle/>
          <a:p>
            <a:pPr eaLnBrk="1" hangingPunct="1"/>
            <a:r>
              <a:rPr lang="ru-RU" sz="3600" dirty="0" smtClean="0">
                <a:solidFill>
                  <a:schemeClr val="accent5">
                    <a:lumMod val="50000"/>
                  </a:schemeClr>
                </a:solidFill>
              </a:rPr>
              <a:t>Третий закон композиции – </a:t>
            </a:r>
            <a:br>
              <a:rPr lang="ru-RU" sz="3600" dirty="0" smtClean="0">
                <a:solidFill>
                  <a:schemeClr val="accent5">
                    <a:lumMod val="50000"/>
                  </a:schemeClr>
                </a:solidFill>
              </a:rPr>
            </a:br>
            <a:r>
              <a:rPr lang="ru-RU" sz="3600" dirty="0" smtClean="0">
                <a:solidFill>
                  <a:schemeClr val="accent5">
                    <a:lumMod val="50000"/>
                  </a:schemeClr>
                </a:solidFill>
              </a:rPr>
              <a:t>закон симметрии</a:t>
            </a:r>
          </a:p>
        </p:txBody>
      </p:sp>
      <p:sp>
        <p:nvSpPr>
          <p:cNvPr id="37891" name="Rectangle 3"/>
          <p:cNvSpPr>
            <a:spLocks noGrp="1" noChangeArrowheads="1"/>
          </p:cNvSpPr>
          <p:nvPr>
            <p:ph type="body" sz="half" idx="1"/>
          </p:nvPr>
        </p:nvSpPr>
        <p:spPr/>
        <p:txBody>
          <a:bodyPr>
            <a:normAutofit lnSpcReduction="10000"/>
          </a:bodyPr>
          <a:lstStyle/>
          <a:p>
            <a:pPr eaLnBrk="1" hangingPunct="1">
              <a:lnSpc>
                <a:spcPct val="80000"/>
              </a:lnSpc>
              <a:buFont typeface="Wingdings" pitchFamily="2" charset="2"/>
              <a:buNone/>
            </a:pPr>
            <a:r>
              <a:rPr lang="ru-RU" sz="2400" dirty="0" smtClean="0"/>
              <a:t>      </a:t>
            </a:r>
            <a:r>
              <a:rPr lang="ru-RU" sz="2400" b="1" dirty="0" smtClean="0">
                <a:solidFill>
                  <a:schemeClr val="bg1"/>
                </a:solidFill>
                <a:latin typeface="Times New Roman" pitchFamily="18" charset="0"/>
              </a:rPr>
              <a:t>Симметричным</a:t>
            </a:r>
            <a:r>
              <a:rPr lang="ru-RU" sz="2400" dirty="0" smtClean="0">
                <a:solidFill>
                  <a:schemeClr val="bg1"/>
                </a:solidFill>
                <a:latin typeface="Times New Roman" pitchFamily="18" charset="0"/>
              </a:rPr>
              <a:t> считается костюм, состоящий из геометрически равных частей и элементов, расположенных в определенном порядке относительно вертикальной оси симметрии. Симметричная композиция создает впечатление устойчивости, равновесия, величия, значимости, торжественности.</a:t>
            </a:r>
          </a:p>
        </p:txBody>
      </p:sp>
      <p:pic>
        <p:nvPicPr>
          <p:cNvPr id="15364" name="Picture 8" descr="cerruti2"/>
          <p:cNvPicPr>
            <a:picLocks noGrp="1" noChangeAspect="1" noChangeArrowheads="1"/>
          </p:cNvPicPr>
          <p:nvPr>
            <p:ph sz="half" idx="2"/>
          </p:nvPr>
        </p:nvPicPr>
        <p:blipFill>
          <a:blip r:embed="rId2" cstate="print"/>
          <a:srcRect/>
          <a:stretch>
            <a:fillRect/>
          </a:stretch>
        </p:blipFill>
        <p:spPr>
          <a:xfrm>
            <a:off x="4284663" y="1628775"/>
            <a:ext cx="3282950" cy="4924425"/>
          </a:xfrm>
          <a:prstGeom prst="ellipse">
            <a:avLst/>
          </a:prstGeom>
          <a:ln>
            <a:noFill/>
          </a:ln>
          <a:effectLst>
            <a:softEdge rad="112500"/>
          </a:effec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1000" fill="hold"/>
                                        <p:tgtEl>
                                          <p:spTgt spid="37894"/>
                                        </p:tgtEl>
                                        <p:attrNameLst>
                                          <p:attrName>ppt_w</p:attrName>
                                        </p:attrNameLst>
                                      </p:cBhvr>
                                      <p:tavLst>
                                        <p:tav tm="0">
                                          <p:val>
                                            <p:strVal val="#ppt_w*0.70"/>
                                          </p:val>
                                        </p:tav>
                                        <p:tav tm="100000">
                                          <p:val>
                                            <p:strVal val="#ppt_w"/>
                                          </p:val>
                                        </p:tav>
                                      </p:tavLst>
                                    </p:anim>
                                    <p:anim calcmode="lin" valueType="num">
                                      <p:cBhvr>
                                        <p:cTn id="8" dur="1000" fill="hold"/>
                                        <p:tgtEl>
                                          <p:spTgt spid="37894"/>
                                        </p:tgtEl>
                                        <p:attrNameLst>
                                          <p:attrName>ppt_h</p:attrName>
                                        </p:attrNameLst>
                                      </p:cBhvr>
                                      <p:tavLst>
                                        <p:tav tm="0">
                                          <p:val>
                                            <p:strVal val="#ppt_h"/>
                                          </p:val>
                                        </p:tav>
                                        <p:tav tm="100000">
                                          <p:val>
                                            <p:strVal val="#ppt_h"/>
                                          </p:val>
                                        </p:tav>
                                      </p:tavLst>
                                    </p:anim>
                                    <p:animEffect transition="in" filter="fade">
                                      <p:cBhvr>
                                        <p:cTn id="9" dur="1000"/>
                                        <p:tgtEl>
                                          <p:spTgt spid="3789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800" decel="100000"/>
                                        <p:tgtEl>
                                          <p:spTgt spid="37891">
                                            <p:txEl>
                                              <p:pRg st="0" end="0"/>
                                            </p:txEl>
                                          </p:spTgt>
                                        </p:tgtEl>
                                      </p:cBhvr>
                                    </p:animEffect>
                                    <p:anim calcmode="lin" valueType="num">
                                      <p:cBhvr>
                                        <p:cTn id="15" dur="800" decel="100000" fill="hold"/>
                                        <p:tgtEl>
                                          <p:spTgt spid="37891">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7891">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7891">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7891">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789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364"/>
                                        </p:tgtEl>
                                        <p:attrNameLst>
                                          <p:attrName>style.visibility</p:attrName>
                                        </p:attrNameLst>
                                      </p:cBhvr>
                                      <p:to>
                                        <p:strVal val="visible"/>
                                      </p:to>
                                    </p:set>
                                    <p:animEffect transition="in" filter="randombar(horizontal)">
                                      <p:cBhvr>
                                        <p:cTn id="24"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body" sz="half" idx="1"/>
          </p:nvPr>
        </p:nvSpPr>
        <p:spPr>
          <a:xfrm>
            <a:off x="0" y="1125538"/>
            <a:ext cx="4608513" cy="5255790"/>
          </a:xfrm>
        </p:spPr>
        <p:txBody>
          <a:bodyPr>
            <a:normAutofit/>
          </a:bodyPr>
          <a:lstStyle/>
          <a:p>
            <a:pPr eaLnBrk="1" hangingPunct="1">
              <a:lnSpc>
                <a:spcPct val="80000"/>
              </a:lnSpc>
              <a:buFont typeface="Wingdings" pitchFamily="2" charset="2"/>
              <a:buNone/>
            </a:pPr>
            <a:r>
              <a:rPr lang="ru-RU" sz="2400" dirty="0" smtClean="0"/>
              <a:t>  </a:t>
            </a:r>
            <a:r>
              <a:rPr lang="ru-RU" sz="2400" dirty="0" smtClean="0">
                <a:solidFill>
                  <a:schemeClr val="bg1"/>
                </a:solidFill>
              </a:rPr>
              <a:t>    </a:t>
            </a:r>
            <a:r>
              <a:rPr lang="ru-RU" sz="2400" b="1" dirty="0" smtClean="0">
                <a:solidFill>
                  <a:schemeClr val="bg1"/>
                </a:solidFill>
                <a:latin typeface="Times New Roman" pitchFamily="18" charset="0"/>
              </a:rPr>
              <a:t>Асимметрия в костюме</a:t>
            </a:r>
            <a:r>
              <a:rPr lang="ru-RU" sz="2400" dirty="0" smtClean="0">
                <a:solidFill>
                  <a:schemeClr val="bg1"/>
                </a:solidFill>
                <a:latin typeface="Times New Roman" pitchFamily="18" charset="0"/>
              </a:rPr>
              <a:t> - это отсутствие симметрии или отклонение от нее. Асимметрия говорит об отсутствии равновесия, нарушении покоя. Она акцентирует внимание зрителя на динамичности построения композиции, выявляя ее скрытую способность к движению. В асимметричной композиции равновесие зависит от распределения больших и малых величин, линий, цветовых пятен, использования контрастов. </a:t>
            </a:r>
          </a:p>
        </p:txBody>
      </p:sp>
      <p:pic>
        <p:nvPicPr>
          <p:cNvPr id="16387" name="Picture 9" descr="00010m"/>
          <p:cNvPicPr>
            <a:picLocks noGrp="1" noChangeAspect="1" noChangeArrowheads="1"/>
          </p:cNvPicPr>
          <p:nvPr>
            <p:ph sz="half" idx="2"/>
          </p:nvPr>
        </p:nvPicPr>
        <p:blipFill>
          <a:blip r:embed="rId2" cstate="print"/>
          <a:srcRect/>
          <a:stretch>
            <a:fillRect/>
          </a:stretch>
        </p:blipFill>
        <p:spPr>
          <a:xfrm>
            <a:off x="5076825" y="1125538"/>
            <a:ext cx="3430588" cy="5145087"/>
          </a:xfrm>
          <a:prstGeom prst="rect">
            <a:avLst/>
          </a:prstGeom>
          <a:ln>
            <a:noFill/>
          </a:ln>
          <a:effectLst>
            <a:outerShdw blurRad="190500" algn="tl" rotWithShape="0">
              <a:srgbClr val="000000">
                <a:alpha val="70000"/>
              </a:srgbClr>
            </a:outerShdw>
          </a:effectLst>
        </p:spPr>
      </p:pic>
      <p:pic>
        <p:nvPicPr>
          <p:cNvPr id="4"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6165304"/>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checkerboard(across)">
                                      <p:cBhvr>
                                        <p:cTn id="7" dur="1000"/>
                                        <p:tgtEl>
                                          <p:spTgt spid="389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wedge">
                                      <p:cBhvr>
                                        <p:cTn id="12"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95288" y="620713"/>
            <a:ext cx="8229600" cy="1143000"/>
          </a:xfrm>
        </p:spPr>
        <p:txBody>
          <a:bodyPr>
            <a:normAutofit fontScale="90000"/>
          </a:bodyPr>
          <a:lstStyle/>
          <a:p>
            <a:pPr eaLnBrk="1" hangingPunct="1"/>
            <a:r>
              <a:rPr lang="ru-RU" sz="3600" dirty="0" smtClean="0">
                <a:solidFill>
                  <a:schemeClr val="accent5">
                    <a:lumMod val="50000"/>
                  </a:schemeClr>
                </a:solidFill>
              </a:rPr>
              <a:t>Четвертый закон композиции – </a:t>
            </a:r>
            <a:br>
              <a:rPr lang="ru-RU" sz="3600" dirty="0" smtClean="0">
                <a:solidFill>
                  <a:schemeClr val="accent5">
                    <a:lumMod val="50000"/>
                  </a:schemeClr>
                </a:solidFill>
              </a:rPr>
            </a:br>
            <a:r>
              <a:rPr lang="ru-RU" sz="3600" dirty="0" smtClean="0">
                <a:solidFill>
                  <a:schemeClr val="accent5">
                    <a:lumMod val="50000"/>
                  </a:schemeClr>
                </a:solidFill>
              </a:rPr>
              <a:t>закон ритма</a:t>
            </a:r>
            <a:r>
              <a:rPr lang="ru-RU" sz="4000" dirty="0" smtClean="0">
                <a:solidFill>
                  <a:schemeClr val="accent5">
                    <a:lumMod val="50000"/>
                  </a:schemeClr>
                </a:solidFill>
              </a:rPr>
              <a:t> </a:t>
            </a:r>
            <a:r>
              <a:rPr lang="ru-RU" sz="4000" dirty="0" smtClean="0"/>
              <a:t/>
            </a:r>
            <a:br>
              <a:rPr lang="ru-RU" sz="4000" dirty="0" smtClean="0"/>
            </a:br>
            <a:endParaRPr lang="ru-RU" sz="4000" dirty="0" smtClean="0"/>
          </a:p>
        </p:txBody>
      </p:sp>
      <p:pic>
        <p:nvPicPr>
          <p:cNvPr id="17412" name="Picture 14" descr="Picnik%20collage1310216986"/>
          <p:cNvPicPr>
            <a:picLocks noGrp="1" noChangeAspect="1" noChangeArrowheads="1"/>
          </p:cNvPicPr>
          <p:nvPr>
            <p:ph sz="half" idx="1"/>
          </p:nvPr>
        </p:nvPicPr>
        <p:blipFill>
          <a:blip r:embed="rId2" cstate="print"/>
          <a:stretch>
            <a:fillRect/>
          </a:stretch>
        </p:blipFill>
        <p:spPr>
          <a:xfrm>
            <a:off x="179512" y="2348880"/>
            <a:ext cx="5336477" cy="2899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1" name="Picture 9" descr="77835789_1315215226_76245075_071811_0519_35"/>
          <p:cNvPicPr>
            <a:picLocks noGrp="1" noChangeAspect="1" noChangeArrowheads="1"/>
          </p:cNvPicPr>
          <p:nvPr>
            <p:ph sz="half" idx="2"/>
          </p:nvPr>
        </p:nvPicPr>
        <p:blipFill>
          <a:blip r:embed="rId3" cstate="print"/>
          <a:stretch>
            <a:fillRect/>
          </a:stretch>
        </p:blipFill>
        <p:spPr>
          <a:xfrm>
            <a:off x="5724128" y="1506346"/>
            <a:ext cx="3024336" cy="4730634"/>
          </a:xfrm>
          <a:prstGeom prst="rect">
            <a:avLst/>
          </a:prstGeom>
          <a:ln>
            <a:noFill/>
          </a:ln>
          <a:effectLst>
            <a:outerShdw blurRad="190500" algn="tl" rotWithShape="0">
              <a:srgbClr val="000000">
                <a:alpha val="70000"/>
              </a:srgbClr>
            </a:outerShdw>
          </a:effec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strips(downLeft)">
                                      <p:cBhvr>
                                        <p:cTn id="7" dur="1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to="" calcmode="lin" valueType="num">
                                      <p:cBhvr>
                                        <p:cTn id="12" dur="1" fill="hold"/>
                                        <p:tgtEl>
                                          <p:spTgt spid="174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plus(in)">
                                      <p:cBhvr>
                                        <p:cTn id="17"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95288" y="1341438"/>
            <a:ext cx="8229600" cy="4525962"/>
          </a:xfrm>
        </p:spPr>
        <p:txBody>
          <a:bodyPr/>
          <a:lstStyle/>
          <a:p>
            <a:pPr marL="179388" indent="447675" eaLnBrk="1" hangingPunct="1">
              <a:lnSpc>
                <a:spcPct val="90000"/>
              </a:lnSpc>
              <a:buFont typeface="Wingdings" pitchFamily="2" charset="2"/>
              <a:buNone/>
            </a:pPr>
            <a:r>
              <a:rPr lang="ru-RU" sz="3200" dirty="0" smtClean="0">
                <a:solidFill>
                  <a:schemeClr val="bg1"/>
                </a:solidFill>
                <a:latin typeface="Times New Roman" pitchFamily="18" charset="0"/>
              </a:rPr>
              <a:t>Важнейший признак ритма - </a:t>
            </a:r>
            <a:r>
              <a:rPr lang="ru-RU" sz="3200" u="sng" dirty="0" smtClean="0">
                <a:solidFill>
                  <a:schemeClr val="bg1"/>
                </a:solidFill>
                <a:latin typeface="Times New Roman" pitchFamily="18" charset="0"/>
              </a:rPr>
              <a:t>повторение элементов и интервалов между ними</a:t>
            </a:r>
            <a:r>
              <a:rPr lang="ru-RU" sz="3200" dirty="0" smtClean="0">
                <a:solidFill>
                  <a:schemeClr val="bg1"/>
                </a:solidFill>
                <a:latin typeface="Times New Roman" pitchFamily="18" charset="0"/>
              </a:rPr>
              <a:t>. Закон ритма выражает характер повторения или чередования частей целого.</a:t>
            </a:r>
          </a:p>
          <a:p>
            <a:pPr marL="179388" indent="447675" eaLnBrk="1" hangingPunct="1">
              <a:lnSpc>
                <a:spcPct val="90000"/>
              </a:lnSpc>
              <a:buFont typeface="Wingdings" pitchFamily="2" charset="2"/>
              <a:buNone/>
            </a:pPr>
            <a:r>
              <a:rPr lang="ru-RU" sz="3200" dirty="0" smtClean="0">
                <a:solidFill>
                  <a:schemeClr val="bg1"/>
                </a:solidFill>
                <a:latin typeface="Times New Roman" pitchFamily="18" charset="0"/>
              </a:rPr>
              <a:t>Ритм всегда подразумевает движение. Ритм может быть активным, порывистым, дробным или плавным, спокойным, замедленным.</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10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7" descr="polosy-2"/>
          <p:cNvPicPr>
            <a:picLocks noGrp="1" noChangeAspect="1" noChangeArrowheads="1"/>
          </p:cNvPicPr>
          <p:nvPr>
            <p:ph sz="quarter" idx="1"/>
          </p:nvPr>
        </p:nvPicPr>
        <p:blipFill>
          <a:blip r:embed="rId2" cstate="print"/>
          <a:srcRect r="-3983" b="19809"/>
          <a:stretch>
            <a:fillRect/>
          </a:stretch>
        </p:blipFill>
        <p:spPr>
          <a:xfrm>
            <a:off x="1000100" y="357166"/>
            <a:ext cx="3743846" cy="23831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460" name="Picture 8" descr="31_1958_09022010151622"/>
          <p:cNvPicPr>
            <a:picLocks noGrp="1" noChangeAspect="1" noChangeArrowheads="1"/>
          </p:cNvPicPr>
          <p:nvPr>
            <p:ph sz="quarter" idx="2"/>
          </p:nvPr>
        </p:nvPicPr>
        <p:blipFill>
          <a:blip r:embed="rId3" cstate="print"/>
          <a:srcRect/>
          <a:stretch>
            <a:fillRect/>
          </a:stretch>
        </p:blipFill>
        <p:spPr>
          <a:xfrm>
            <a:off x="323528" y="3327827"/>
            <a:ext cx="2363788" cy="32734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6083" name="Rectangle 3"/>
          <p:cNvSpPr>
            <a:spLocks noGrp="1" noChangeArrowheads="1"/>
          </p:cNvSpPr>
          <p:nvPr>
            <p:ph type="body" sz="half" idx="3"/>
          </p:nvPr>
        </p:nvSpPr>
        <p:spPr>
          <a:xfrm>
            <a:off x="4787900" y="549274"/>
            <a:ext cx="4038600" cy="5183981"/>
          </a:xfrm>
        </p:spPr>
        <p:txBody>
          <a:bodyPr>
            <a:normAutofit/>
          </a:bodyPr>
          <a:lstStyle/>
          <a:p>
            <a:pPr eaLnBrk="1" hangingPunct="1">
              <a:lnSpc>
                <a:spcPct val="80000"/>
              </a:lnSpc>
              <a:buFont typeface="Wingdings" pitchFamily="2" charset="2"/>
              <a:buNone/>
            </a:pPr>
            <a:r>
              <a:rPr lang="ru-RU" sz="2800" dirty="0" smtClean="0">
                <a:solidFill>
                  <a:schemeClr val="bg1"/>
                </a:solidFill>
                <a:latin typeface="Times New Roman" pitchFamily="18" charset="0"/>
              </a:rPr>
              <a:t>      Частный случай ритма - </a:t>
            </a:r>
            <a:r>
              <a:rPr lang="ru-RU" sz="2800" b="1" dirty="0" smtClean="0">
                <a:solidFill>
                  <a:schemeClr val="bg1"/>
                </a:solidFill>
                <a:latin typeface="Times New Roman" pitchFamily="18" charset="0"/>
              </a:rPr>
              <a:t>метр</a:t>
            </a:r>
            <a:r>
              <a:rPr lang="ru-RU" sz="2800" dirty="0" smtClean="0">
                <a:solidFill>
                  <a:schemeClr val="bg1"/>
                </a:solidFill>
                <a:latin typeface="Times New Roman" pitchFamily="18" charset="0"/>
              </a:rPr>
              <a:t>, то есть геометрически правильный ритм. </a:t>
            </a:r>
          </a:p>
          <a:p>
            <a:pPr eaLnBrk="1" hangingPunct="1">
              <a:lnSpc>
                <a:spcPct val="80000"/>
              </a:lnSpc>
              <a:buFont typeface="Wingdings" pitchFamily="2" charset="2"/>
              <a:buNone/>
            </a:pPr>
            <a:r>
              <a:rPr lang="ru-RU" sz="2800" dirty="0" smtClean="0">
                <a:solidFill>
                  <a:schemeClr val="bg1"/>
                </a:solidFill>
                <a:latin typeface="Times New Roman" pitchFamily="18" charset="0"/>
              </a:rPr>
              <a:t>      Ритм в костюме могут создавать такие элементы: членение (линии конструктивные или декоративные), цвет (полоски, клетка и пр.), фурнитура (пуговицы и пр.).</a:t>
            </a:r>
          </a:p>
          <a:p>
            <a:pPr eaLnBrk="1" hangingPunct="1">
              <a:lnSpc>
                <a:spcPct val="80000"/>
              </a:lnSpc>
            </a:pPr>
            <a:endParaRPr lang="ru-RU" sz="2800" dirty="0" smtClean="0"/>
          </a:p>
        </p:txBody>
      </p:sp>
      <p:pic>
        <p:nvPicPr>
          <p:cNvPr id="19461" name="Picture 10" descr="Картинка 40 из 1230">
            <a:hlinkClick r:id="rId4"/>
          </p:cNvPr>
          <p:cNvPicPr>
            <a:picLocks noChangeAspect="1" noChangeArrowheads="1"/>
          </p:cNvPicPr>
          <p:nvPr/>
        </p:nvPicPr>
        <p:blipFill>
          <a:blip r:embed="rId5" cstate="print"/>
          <a:srcRect/>
          <a:stretch>
            <a:fillRect/>
          </a:stretch>
        </p:blipFill>
        <p:spPr bwMode="auto">
          <a:xfrm>
            <a:off x="2932747" y="3356992"/>
            <a:ext cx="2076883" cy="32332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19459"/>
                                        </p:tgtEl>
                                        <p:attrNameLst>
                                          <p:attrName>style.visibility</p:attrName>
                                        </p:attrNameLst>
                                      </p:cBhvr>
                                      <p:to>
                                        <p:strVal val="visible"/>
                                      </p:to>
                                    </p:set>
                                    <p:anim calcmode="lin" valueType="num">
                                      <p:cBhvr>
                                        <p:cTn id="19" dur="1000" fill="hold"/>
                                        <p:tgtEl>
                                          <p:spTgt spid="19459"/>
                                        </p:tgtEl>
                                        <p:attrNameLst>
                                          <p:attrName>ppt_w</p:attrName>
                                        </p:attrNameLst>
                                      </p:cBhvr>
                                      <p:tavLst>
                                        <p:tav tm="0">
                                          <p:val>
                                            <p:fltVal val="0"/>
                                          </p:val>
                                        </p:tav>
                                        <p:tav tm="100000">
                                          <p:val>
                                            <p:strVal val="#ppt_w"/>
                                          </p:val>
                                        </p:tav>
                                      </p:tavLst>
                                    </p:anim>
                                    <p:anim calcmode="lin" valueType="num">
                                      <p:cBhvr>
                                        <p:cTn id="20" dur="1000" fill="hold"/>
                                        <p:tgtEl>
                                          <p:spTgt spid="19459"/>
                                        </p:tgtEl>
                                        <p:attrNameLst>
                                          <p:attrName>ppt_h</p:attrName>
                                        </p:attrNameLst>
                                      </p:cBhvr>
                                      <p:tavLst>
                                        <p:tav tm="0">
                                          <p:val>
                                            <p:fltVal val="0"/>
                                          </p:val>
                                        </p:tav>
                                        <p:tav tm="100000">
                                          <p:val>
                                            <p:strVal val="#ppt_h"/>
                                          </p:val>
                                        </p:tav>
                                      </p:tavLst>
                                    </p:anim>
                                    <p:anim calcmode="lin" valueType="num">
                                      <p:cBhvr>
                                        <p:cTn id="21" dur="1000" fill="hold"/>
                                        <p:tgtEl>
                                          <p:spTgt spid="19459"/>
                                        </p:tgtEl>
                                        <p:attrNameLst>
                                          <p:attrName>style.rotation</p:attrName>
                                        </p:attrNameLst>
                                      </p:cBhvr>
                                      <p:tavLst>
                                        <p:tav tm="0">
                                          <p:val>
                                            <p:fltVal val="90"/>
                                          </p:val>
                                        </p:tav>
                                        <p:tav tm="100000">
                                          <p:val>
                                            <p:fltVal val="0"/>
                                          </p:val>
                                        </p:tav>
                                      </p:tavLst>
                                    </p:anim>
                                    <p:animEffect transition="in" filter="fade">
                                      <p:cBhvr>
                                        <p:cTn id="22" dur="1000"/>
                                        <p:tgtEl>
                                          <p:spTgt spid="19459"/>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fade">
                                      <p:cBhvr>
                                        <p:cTn id="27" dur="800" decel="100000"/>
                                        <p:tgtEl>
                                          <p:spTgt spid="19460"/>
                                        </p:tgtEl>
                                      </p:cBhvr>
                                    </p:animEffect>
                                    <p:anim calcmode="lin" valueType="num">
                                      <p:cBhvr>
                                        <p:cTn id="28" dur="800" decel="100000" fill="hold"/>
                                        <p:tgtEl>
                                          <p:spTgt spid="19460"/>
                                        </p:tgtEl>
                                        <p:attrNameLst>
                                          <p:attrName>style.rotation</p:attrName>
                                        </p:attrNameLst>
                                      </p:cBhvr>
                                      <p:tavLst>
                                        <p:tav tm="0">
                                          <p:val>
                                            <p:fltVal val="-90"/>
                                          </p:val>
                                        </p:tav>
                                        <p:tav tm="100000">
                                          <p:val>
                                            <p:fltVal val="0"/>
                                          </p:val>
                                        </p:tav>
                                      </p:tavLst>
                                    </p:anim>
                                    <p:anim calcmode="lin" valueType="num">
                                      <p:cBhvr>
                                        <p:cTn id="29" dur="800" decel="100000" fill="hold"/>
                                        <p:tgtEl>
                                          <p:spTgt spid="19460"/>
                                        </p:tgtEl>
                                        <p:attrNameLst>
                                          <p:attrName>ppt_x</p:attrName>
                                        </p:attrNameLst>
                                      </p:cBhvr>
                                      <p:tavLst>
                                        <p:tav tm="0">
                                          <p:val>
                                            <p:strVal val="#ppt_x+0.4"/>
                                          </p:val>
                                        </p:tav>
                                        <p:tav tm="100000">
                                          <p:val>
                                            <p:strVal val="#ppt_x-0.05"/>
                                          </p:val>
                                        </p:tav>
                                      </p:tavLst>
                                    </p:anim>
                                    <p:anim calcmode="lin" valueType="num">
                                      <p:cBhvr>
                                        <p:cTn id="30" dur="800" decel="100000" fill="hold"/>
                                        <p:tgtEl>
                                          <p:spTgt spid="1946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946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9460"/>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19461"/>
                                        </p:tgtEl>
                                        <p:attrNameLst>
                                          <p:attrName>style.visibility</p:attrName>
                                        </p:attrNameLst>
                                      </p:cBhvr>
                                      <p:to>
                                        <p:strVal val="visible"/>
                                      </p:to>
                                    </p:set>
                                    <p:animScale>
                                      <p:cBhvr>
                                        <p:cTn id="37" dur="1000" decel="50000" fill="hold">
                                          <p:stCondLst>
                                            <p:cond delay="0"/>
                                          </p:stCondLst>
                                        </p:cTn>
                                        <p:tgtEl>
                                          <p:spTgt spid="19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9461"/>
                                        </p:tgtEl>
                                        <p:attrNameLst>
                                          <p:attrName>ppt_x</p:attrName>
                                          <p:attrName>ppt_y</p:attrName>
                                        </p:attrNameLst>
                                      </p:cBhvr>
                                    </p:animMotion>
                                    <p:animEffect transition="in" filter="fade">
                                      <p:cBhvr>
                                        <p:cTn id="39"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normAutofit/>
          </a:bodyPr>
          <a:lstStyle/>
          <a:p>
            <a:pPr eaLnBrk="1" hangingPunct="1">
              <a:defRPr/>
            </a:pPr>
            <a:r>
              <a:rPr lang="ru-RU" sz="3200" dirty="0" smtClean="0">
                <a:solidFill>
                  <a:schemeClr val="accent5">
                    <a:lumMod val="50000"/>
                  </a:schemeClr>
                </a:solidFill>
              </a:rPr>
              <a:t>По способу организации ритм в костюме может быть пяти видов:</a:t>
            </a:r>
          </a:p>
        </p:txBody>
      </p:sp>
      <p:sp>
        <p:nvSpPr>
          <p:cNvPr id="47107" name="Rectangle 3"/>
          <p:cNvSpPr>
            <a:spLocks noGrp="1" noChangeArrowheads="1"/>
          </p:cNvSpPr>
          <p:nvPr>
            <p:ph idx="1"/>
          </p:nvPr>
        </p:nvSpPr>
        <p:spPr/>
        <p:txBody>
          <a:bodyPr/>
          <a:lstStyle/>
          <a:p>
            <a:pPr eaLnBrk="1" hangingPunct="1"/>
            <a:r>
              <a:rPr lang="ru-RU" sz="3200" dirty="0" smtClean="0">
                <a:solidFill>
                  <a:schemeClr val="bg1"/>
                </a:solidFill>
                <a:latin typeface="Times New Roman" pitchFamily="18" charset="0"/>
              </a:rPr>
              <a:t>горизонтальный (горизонтальные полоски), </a:t>
            </a:r>
          </a:p>
          <a:p>
            <a:pPr eaLnBrk="1" hangingPunct="1"/>
            <a:r>
              <a:rPr lang="ru-RU" sz="3200" dirty="0">
                <a:solidFill>
                  <a:schemeClr val="bg1"/>
                </a:solidFill>
                <a:latin typeface="Times New Roman" pitchFamily="18" charset="0"/>
              </a:rPr>
              <a:t>в</a:t>
            </a:r>
            <a:r>
              <a:rPr lang="ru-RU" sz="3200" dirty="0" smtClean="0">
                <a:solidFill>
                  <a:schemeClr val="bg1"/>
                </a:solidFill>
                <a:latin typeface="Times New Roman" pitchFamily="18" charset="0"/>
              </a:rPr>
              <a:t>ертикальный,</a:t>
            </a:r>
          </a:p>
          <a:p>
            <a:pPr eaLnBrk="1" hangingPunct="1"/>
            <a:r>
              <a:rPr lang="ru-RU" sz="3200" dirty="0">
                <a:solidFill>
                  <a:schemeClr val="bg1"/>
                </a:solidFill>
                <a:latin typeface="Times New Roman" pitchFamily="18" charset="0"/>
              </a:rPr>
              <a:t>с</a:t>
            </a:r>
            <a:r>
              <a:rPr lang="ru-RU" sz="3200" dirty="0" smtClean="0">
                <a:solidFill>
                  <a:schemeClr val="bg1"/>
                </a:solidFill>
                <a:latin typeface="Times New Roman" pitchFamily="18" charset="0"/>
              </a:rPr>
              <a:t>пиральный,</a:t>
            </a:r>
          </a:p>
          <a:p>
            <a:pPr eaLnBrk="1" hangingPunct="1"/>
            <a:r>
              <a:rPr lang="ru-RU" sz="3200" dirty="0">
                <a:solidFill>
                  <a:schemeClr val="bg1"/>
                </a:solidFill>
                <a:latin typeface="Times New Roman" pitchFamily="18" charset="0"/>
              </a:rPr>
              <a:t>д</a:t>
            </a:r>
            <a:r>
              <a:rPr lang="ru-RU" sz="3200" dirty="0" smtClean="0">
                <a:solidFill>
                  <a:schemeClr val="bg1"/>
                </a:solidFill>
                <a:latin typeface="Times New Roman" pitchFamily="18" charset="0"/>
              </a:rPr>
              <a:t>иагональный, </a:t>
            </a:r>
          </a:p>
          <a:p>
            <a:pPr eaLnBrk="1" hangingPunct="1"/>
            <a:r>
              <a:rPr lang="ru-RU" sz="3200" dirty="0" smtClean="0">
                <a:solidFill>
                  <a:schemeClr val="bg1"/>
                </a:solidFill>
                <a:latin typeface="Times New Roman" pitchFamily="18" charset="0"/>
              </a:rPr>
              <a:t>радиально-лучевой.</a:t>
            </a:r>
          </a:p>
          <a:p>
            <a:pPr eaLnBrk="1" hangingPunct="1">
              <a:buFont typeface="Wingdings" pitchFamily="2" charset="2"/>
              <a:buNone/>
            </a:pPr>
            <a:endParaRPr lang="ru-RU" dirty="0" smtClean="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800" decel="100000"/>
                                        <p:tgtEl>
                                          <p:spTgt spid="47106"/>
                                        </p:tgtEl>
                                      </p:cBhvr>
                                    </p:animEffect>
                                    <p:anim calcmode="lin" valueType="num">
                                      <p:cBhvr>
                                        <p:cTn id="8" dur="800" decel="100000" fill="hold"/>
                                        <p:tgtEl>
                                          <p:spTgt spid="47106"/>
                                        </p:tgtEl>
                                        <p:attrNameLst>
                                          <p:attrName>style.rotation</p:attrName>
                                        </p:attrNameLst>
                                      </p:cBhvr>
                                      <p:tavLst>
                                        <p:tav tm="0">
                                          <p:val>
                                            <p:fltVal val="-90"/>
                                          </p:val>
                                        </p:tav>
                                        <p:tav tm="100000">
                                          <p:val>
                                            <p:fltVal val="0"/>
                                          </p:val>
                                        </p:tav>
                                      </p:tavLst>
                                    </p:anim>
                                    <p:anim calcmode="lin" valueType="num">
                                      <p:cBhvr>
                                        <p:cTn id="9" dur="800" decel="100000" fill="hold"/>
                                        <p:tgtEl>
                                          <p:spTgt spid="47106"/>
                                        </p:tgtEl>
                                        <p:attrNameLst>
                                          <p:attrName>ppt_x</p:attrName>
                                        </p:attrNameLst>
                                      </p:cBhvr>
                                      <p:tavLst>
                                        <p:tav tm="0">
                                          <p:val>
                                            <p:strVal val="#ppt_x+0.4"/>
                                          </p:val>
                                        </p:tav>
                                        <p:tav tm="100000">
                                          <p:val>
                                            <p:strVal val="#ppt_x-0.05"/>
                                          </p:val>
                                        </p:tav>
                                      </p:tavLst>
                                    </p:anim>
                                    <p:anim calcmode="lin" valueType="num">
                                      <p:cBhvr>
                                        <p:cTn id="10" dur="800" decel="100000" fill="hold"/>
                                        <p:tgtEl>
                                          <p:spTgt spid="471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7107">
                                            <p:txEl>
                                              <p:pRg st="0" end="0"/>
                                            </p:txEl>
                                          </p:spTgt>
                                        </p:tgtEl>
                                        <p:attrNameLst>
                                          <p:attrName>style.visibility</p:attrName>
                                        </p:attrNameLst>
                                      </p:cBhvr>
                                      <p:to>
                                        <p:strVal val="visible"/>
                                      </p:to>
                                    </p:set>
                                    <p:animEffect transition="in" filter="fade">
                                      <p:cBhvr>
                                        <p:cTn id="17" dur="800" decel="100000"/>
                                        <p:tgtEl>
                                          <p:spTgt spid="47107">
                                            <p:txEl>
                                              <p:pRg st="0" end="0"/>
                                            </p:txEl>
                                          </p:spTgt>
                                        </p:tgtEl>
                                      </p:cBhvr>
                                    </p:animEffect>
                                    <p:anim calcmode="lin" valueType="num">
                                      <p:cBhvr>
                                        <p:cTn id="18" dur="800" decel="100000" fill="hold"/>
                                        <p:tgtEl>
                                          <p:spTgt spid="47107">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7107">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7107">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7107">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710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7107">
                                            <p:txEl>
                                              <p:pRg st="1" end="1"/>
                                            </p:txEl>
                                          </p:spTgt>
                                        </p:tgtEl>
                                        <p:attrNameLst>
                                          <p:attrName>style.visibility</p:attrName>
                                        </p:attrNameLst>
                                      </p:cBhvr>
                                      <p:to>
                                        <p:strVal val="visible"/>
                                      </p:to>
                                    </p:set>
                                    <p:animEffect transition="in" filter="fade">
                                      <p:cBhvr>
                                        <p:cTn id="27" dur="800" decel="100000"/>
                                        <p:tgtEl>
                                          <p:spTgt spid="47107">
                                            <p:txEl>
                                              <p:pRg st="1" end="1"/>
                                            </p:txEl>
                                          </p:spTgt>
                                        </p:tgtEl>
                                      </p:cBhvr>
                                    </p:animEffect>
                                    <p:anim calcmode="lin" valueType="num">
                                      <p:cBhvr>
                                        <p:cTn id="28" dur="800" decel="100000" fill="hold"/>
                                        <p:tgtEl>
                                          <p:spTgt spid="47107">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7107">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7107">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7107">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710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7107">
                                            <p:txEl>
                                              <p:pRg st="2" end="2"/>
                                            </p:txEl>
                                          </p:spTgt>
                                        </p:tgtEl>
                                        <p:attrNameLst>
                                          <p:attrName>style.visibility</p:attrName>
                                        </p:attrNameLst>
                                      </p:cBhvr>
                                      <p:to>
                                        <p:strVal val="visible"/>
                                      </p:to>
                                    </p:set>
                                    <p:animEffect transition="in" filter="fade">
                                      <p:cBhvr>
                                        <p:cTn id="37" dur="800" decel="100000"/>
                                        <p:tgtEl>
                                          <p:spTgt spid="47107">
                                            <p:txEl>
                                              <p:pRg st="2" end="2"/>
                                            </p:txEl>
                                          </p:spTgt>
                                        </p:tgtEl>
                                      </p:cBhvr>
                                    </p:animEffect>
                                    <p:anim calcmode="lin" valueType="num">
                                      <p:cBhvr>
                                        <p:cTn id="38" dur="800" decel="100000" fill="hold"/>
                                        <p:tgtEl>
                                          <p:spTgt spid="47107">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7107">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7107">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7107">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710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7107">
                                            <p:txEl>
                                              <p:pRg st="3" end="3"/>
                                            </p:txEl>
                                          </p:spTgt>
                                        </p:tgtEl>
                                        <p:attrNameLst>
                                          <p:attrName>style.visibility</p:attrName>
                                        </p:attrNameLst>
                                      </p:cBhvr>
                                      <p:to>
                                        <p:strVal val="visible"/>
                                      </p:to>
                                    </p:set>
                                    <p:animEffect transition="in" filter="fade">
                                      <p:cBhvr>
                                        <p:cTn id="47" dur="800" decel="100000"/>
                                        <p:tgtEl>
                                          <p:spTgt spid="47107">
                                            <p:txEl>
                                              <p:pRg st="3" end="3"/>
                                            </p:txEl>
                                          </p:spTgt>
                                        </p:tgtEl>
                                      </p:cBhvr>
                                    </p:animEffect>
                                    <p:anim calcmode="lin" valueType="num">
                                      <p:cBhvr>
                                        <p:cTn id="48" dur="800" decel="100000" fill="hold"/>
                                        <p:tgtEl>
                                          <p:spTgt spid="47107">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7107">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7107">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7107">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710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47107">
                                            <p:txEl>
                                              <p:pRg st="4" end="4"/>
                                            </p:txEl>
                                          </p:spTgt>
                                        </p:tgtEl>
                                        <p:attrNameLst>
                                          <p:attrName>style.visibility</p:attrName>
                                        </p:attrNameLst>
                                      </p:cBhvr>
                                      <p:to>
                                        <p:strVal val="visible"/>
                                      </p:to>
                                    </p:set>
                                    <p:animEffect transition="in" filter="fade">
                                      <p:cBhvr>
                                        <p:cTn id="57" dur="800" decel="100000"/>
                                        <p:tgtEl>
                                          <p:spTgt spid="47107">
                                            <p:txEl>
                                              <p:pRg st="4" end="4"/>
                                            </p:txEl>
                                          </p:spTgt>
                                        </p:tgtEl>
                                      </p:cBhvr>
                                    </p:animEffect>
                                    <p:anim calcmode="lin" valueType="num">
                                      <p:cBhvr>
                                        <p:cTn id="58" dur="800" decel="100000" fill="hold"/>
                                        <p:tgtEl>
                                          <p:spTgt spid="47107">
                                            <p:txEl>
                                              <p:pRg st="4" end="4"/>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47107">
                                            <p:txEl>
                                              <p:pRg st="4" end="4"/>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47107">
                                            <p:txEl>
                                              <p:pRg st="4" end="4"/>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7107">
                                            <p:txEl>
                                              <p:pRg st="4" end="4"/>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7107">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sz="half" idx="4294967295"/>
          </p:nvPr>
        </p:nvSpPr>
        <p:spPr>
          <a:xfrm>
            <a:off x="683568" y="1700808"/>
            <a:ext cx="3569050" cy="3829063"/>
          </a:xfrm>
          <a:noFill/>
        </p:spPr>
        <p:txBody>
          <a:bodyPr>
            <a:normAutofit/>
          </a:bodyPr>
          <a:lstStyle/>
          <a:p>
            <a:pPr marL="0" indent="0">
              <a:buFont typeface="Wingdings" pitchFamily="2" charset="2"/>
              <a:buNone/>
            </a:pPr>
            <a:r>
              <a:rPr lang="ru-RU" sz="2000" dirty="0" smtClean="0">
                <a:solidFill>
                  <a:schemeClr val="bg1"/>
                </a:solidFill>
                <a:effectLst/>
                <a:latin typeface="Times New Roman" pitchFamily="18" charset="0"/>
              </a:rPr>
              <a:t>Разработала студентка </a:t>
            </a:r>
          </a:p>
          <a:p>
            <a:pPr marL="0" indent="0">
              <a:buFont typeface="Wingdings" pitchFamily="2" charset="2"/>
              <a:buNone/>
            </a:pPr>
            <a:r>
              <a:rPr lang="ru-RU" sz="2000" dirty="0" smtClean="0">
                <a:solidFill>
                  <a:schemeClr val="bg1"/>
                </a:solidFill>
                <a:effectLst/>
                <a:latin typeface="Times New Roman" pitchFamily="18" charset="0"/>
              </a:rPr>
              <a:t>853 группы </a:t>
            </a:r>
          </a:p>
          <a:p>
            <a:pPr marL="0" indent="0">
              <a:buFont typeface="Wingdings" pitchFamily="2" charset="2"/>
              <a:buNone/>
            </a:pPr>
            <a:r>
              <a:rPr lang="ru-RU" sz="2000" dirty="0" smtClean="0">
                <a:solidFill>
                  <a:schemeClr val="bg1"/>
                </a:solidFill>
                <a:effectLst/>
                <a:latin typeface="Times New Roman" pitchFamily="18" charset="0"/>
              </a:rPr>
              <a:t>инженерно-технологического факультета </a:t>
            </a:r>
          </a:p>
          <a:p>
            <a:pPr marL="0" indent="0">
              <a:buFont typeface="Wingdings" pitchFamily="2" charset="2"/>
              <a:buNone/>
            </a:pPr>
            <a:r>
              <a:rPr lang="ru-RU" sz="2000" dirty="0" smtClean="0">
                <a:solidFill>
                  <a:schemeClr val="bg1"/>
                </a:solidFill>
                <a:effectLst/>
                <a:latin typeface="Times New Roman" pitchFamily="18" charset="0"/>
              </a:rPr>
              <a:t>Филиала Казанского (Приволжского) федерального университета в г. Елабуга</a:t>
            </a:r>
          </a:p>
          <a:p>
            <a:pPr marL="0" indent="0">
              <a:buFont typeface="Wingdings" pitchFamily="2" charset="2"/>
              <a:buNone/>
            </a:pPr>
            <a:r>
              <a:rPr lang="ru-RU" b="1" dirty="0" smtClean="0">
                <a:solidFill>
                  <a:schemeClr val="bg1"/>
                </a:solidFill>
                <a:latin typeface="Times New Roman" pitchFamily="18" charset="0"/>
              </a:rPr>
              <a:t>САИТГАРЕЕВА АЛСУ ДАМИРОВНА</a:t>
            </a:r>
            <a:endParaRPr lang="ru-RU" b="1" dirty="0" smtClean="0">
              <a:solidFill>
                <a:schemeClr val="bg1"/>
              </a:solidFill>
              <a:effectLst/>
              <a:latin typeface="Times New Roman" pitchFamily="18" charset="0"/>
            </a:endParaRPr>
          </a:p>
        </p:txBody>
      </p:sp>
      <p:pic>
        <p:nvPicPr>
          <p:cNvPr id="5" name="Picture 5" descr="L:\SAM_25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484784"/>
            <a:ext cx="3394472" cy="45259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randombar(horizontal)">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randombar(horizontal)">
                                      <p:cBhvr>
                                        <p:cTn id="12" dur="500"/>
                                        <p:tgtEl>
                                          <p:spTgt spid="30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randombar(horizontal)">
                                      <p:cBhvr>
                                        <p:cTn id="17" dur="500"/>
                                        <p:tgtEl>
                                          <p:spTgt spid="30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78">
                                            <p:txEl>
                                              <p:pRg st="3" end="3"/>
                                            </p:txEl>
                                          </p:spTgt>
                                        </p:tgtEl>
                                        <p:attrNameLst>
                                          <p:attrName>style.visibility</p:attrName>
                                        </p:attrNameLst>
                                      </p:cBhvr>
                                      <p:to>
                                        <p:strVal val="visible"/>
                                      </p:to>
                                    </p:set>
                                    <p:animEffect transition="in" filter="randombar(horizontal)">
                                      <p:cBhvr>
                                        <p:cTn id="22" dur="500"/>
                                        <p:tgtEl>
                                          <p:spTgt spid="30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78">
                                            <p:txEl>
                                              <p:pRg st="4" end="4"/>
                                            </p:txEl>
                                          </p:spTgt>
                                        </p:tgtEl>
                                        <p:attrNameLst>
                                          <p:attrName>style.visibility</p:attrName>
                                        </p:attrNameLst>
                                      </p:cBhvr>
                                      <p:to>
                                        <p:strVal val="visible"/>
                                      </p:to>
                                    </p:set>
                                    <p:animEffect transition="in" filter="randombar(horizontal)">
                                      <p:cBhvr>
                                        <p:cTn id="27" dur="500"/>
                                        <p:tgtEl>
                                          <p:spTgt spid="30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68313" y="1125538"/>
            <a:ext cx="8229600" cy="4525962"/>
          </a:xfrm>
        </p:spPr>
        <p:txBody>
          <a:bodyPr>
            <a:normAutofit/>
          </a:bodyPr>
          <a:lstStyle/>
          <a:p>
            <a:pPr marL="179388" indent="538163" eaLnBrk="1" hangingPunct="1">
              <a:lnSpc>
                <a:spcPct val="90000"/>
              </a:lnSpc>
              <a:buFont typeface="Wingdings" pitchFamily="2" charset="2"/>
              <a:buNone/>
            </a:pPr>
            <a:r>
              <a:rPr lang="ru-RU" sz="2800" b="1" dirty="0" smtClean="0">
                <a:solidFill>
                  <a:schemeClr val="bg1"/>
                </a:solidFill>
                <a:latin typeface="Times New Roman" pitchFamily="18" charset="0"/>
              </a:rPr>
              <a:t>Композиционным центром</a:t>
            </a:r>
            <a:r>
              <a:rPr lang="ru-RU" sz="2800" dirty="0" smtClean="0">
                <a:solidFill>
                  <a:schemeClr val="bg1"/>
                </a:solidFill>
                <a:latin typeface="Times New Roman" pitchFamily="18" charset="0"/>
              </a:rPr>
              <a:t> называется тот предмет (часть предмета или группа предметов), который расположен в составе целого так, что первым бросается в глаза.</a:t>
            </a:r>
          </a:p>
          <a:p>
            <a:pPr marL="179388" indent="538163" eaLnBrk="1" hangingPunct="1">
              <a:lnSpc>
                <a:spcPct val="90000"/>
              </a:lnSpc>
              <a:buFont typeface="Wingdings" pitchFamily="2" charset="2"/>
              <a:buNone/>
            </a:pPr>
            <a:r>
              <a:rPr lang="ru-RU" sz="2800" dirty="0" smtClean="0">
                <a:solidFill>
                  <a:schemeClr val="bg1"/>
                </a:solidFill>
                <a:latin typeface="Times New Roman" pitchFamily="18" charset="0"/>
              </a:rPr>
              <a:t> Предмет, выполняющий роль композиционного центра, не обязательно должен быть самым крупным - просто он должен привлекать внимание зрителя, приглушать отвлекающие контрасты и второстепенные детали, подчиняя все главному.</a:t>
            </a:r>
          </a:p>
          <a:p>
            <a:pPr marL="179388" indent="538163" eaLnBrk="1" hangingPunct="1">
              <a:lnSpc>
                <a:spcPct val="90000"/>
              </a:lnSpc>
              <a:buFont typeface="Wingdings" pitchFamily="2" charset="2"/>
              <a:buNone/>
            </a:pPr>
            <a:r>
              <a:rPr lang="ru-RU" sz="2800" dirty="0" smtClean="0">
                <a:solidFill>
                  <a:schemeClr val="bg1"/>
                </a:solidFill>
                <a:latin typeface="Times New Roman" pitchFamily="18" charset="0"/>
              </a:rPr>
              <a:t> В костюме роль композиционного центра обычно отводится деталям.</a:t>
            </a:r>
          </a:p>
        </p:txBody>
      </p:sp>
      <p:pic>
        <p:nvPicPr>
          <p:cNvPr id="3"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440" y="6309320"/>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p:cTn id="14" dur="1000" fill="hold"/>
                                        <p:tgtEl>
                                          <p:spTgt spid="5120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12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12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p:cTn id="21" dur="1000" fill="hold"/>
                                        <p:tgtEl>
                                          <p:spTgt spid="5120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normAutofit fontScale="90000"/>
          </a:bodyPr>
          <a:lstStyle/>
          <a:p>
            <a:pPr eaLnBrk="1" hangingPunct="1"/>
            <a:r>
              <a:rPr lang="ru-RU" sz="3600" dirty="0" smtClean="0">
                <a:solidFill>
                  <a:schemeClr val="accent5">
                    <a:lumMod val="50000"/>
                  </a:schemeClr>
                </a:solidFill>
              </a:rPr>
              <a:t>Пятый закон композиции – </a:t>
            </a:r>
            <a:br>
              <a:rPr lang="ru-RU" sz="3600" dirty="0" smtClean="0">
                <a:solidFill>
                  <a:schemeClr val="accent5">
                    <a:lumMod val="50000"/>
                  </a:schemeClr>
                </a:solidFill>
              </a:rPr>
            </a:br>
            <a:r>
              <a:rPr lang="ru-RU" sz="3600" dirty="0" smtClean="0">
                <a:solidFill>
                  <a:schemeClr val="accent5">
                    <a:lumMod val="50000"/>
                  </a:schemeClr>
                </a:solidFill>
              </a:rPr>
              <a:t>выделение главного в составе целого</a:t>
            </a:r>
            <a:r>
              <a:rPr lang="ru-RU" sz="4000" dirty="0" smtClean="0">
                <a:solidFill>
                  <a:schemeClr val="accent5">
                    <a:lumMod val="50000"/>
                  </a:schemeClr>
                </a:solidFill>
              </a:rPr>
              <a:t> </a:t>
            </a:r>
          </a:p>
        </p:txBody>
      </p:sp>
      <p:pic>
        <p:nvPicPr>
          <p:cNvPr id="21507" name="Picture 9" descr="hbz-gucci-pre-fall-2011PF11_Look42-de-4555823"/>
          <p:cNvPicPr>
            <a:picLocks noGrp="1" noChangeAspect="1" noChangeArrowheads="1"/>
          </p:cNvPicPr>
          <p:nvPr>
            <p:ph sz="half" idx="1"/>
          </p:nvPr>
        </p:nvPicPr>
        <p:blipFill>
          <a:blip r:embed="rId2" cstate="print"/>
          <a:stretch>
            <a:fillRect/>
          </a:stretch>
        </p:blipFill>
        <p:spPr>
          <a:xfrm>
            <a:off x="762000" y="1672431"/>
            <a:ext cx="3429000" cy="4381500"/>
          </a:xfrm>
          <a:prstGeom prst="rect">
            <a:avLst/>
          </a:prstGeom>
          <a:ln>
            <a:noFill/>
          </a:ln>
          <a:effectLst>
            <a:outerShdw blurRad="292100" dist="139700" dir="2700000" algn="tl" rotWithShape="0">
              <a:srgbClr val="333333">
                <a:alpha val="65000"/>
              </a:srgbClr>
            </a:outerShdw>
          </a:effectLst>
        </p:spPr>
      </p:pic>
      <p:pic>
        <p:nvPicPr>
          <p:cNvPr id="21508" name="Picture 10" descr="GUCCI-~1"/>
          <p:cNvPicPr>
            <a:picLocks noGrp="1" noChangeAspect="1" noChangeArrowheads="1"/>
          </p:cNvPicPr>
          <p:nvPr>
            <p:ph sz="quarter" idx="2"/>
          </p:nvPr>
        </p:nvPicPr>
        <p:blipFill>
          <a:blip r:embed="rId3" cstate="print"/>
          <a:srcRect/>
          <a:stretch>
            <a:fillRect/>
          </a:stretch>
        </p:blipFill>
        <p:spPr>
          <a:xfrm>
            <a:off x="4644008" y="1412776"/>
            <a:ext cx="3241675" cy="2411413"/>
          </a:xfrm>
          <a:prstGeom prst="rect">
            <a:avLst/>
          </a:prstGeom>
          <a:ln>
            <a:noFill/>
          </a:ln>
          <a:effectLst>
            <a:outerShdw blurRad="292100" dist="139700" dir="2700000" algn="tl" rotWithShape="0">
              <a:srgbClr val="333333">
                <a:alpha val="65000"/>
              </a:srgbClr>
            </a:outerShdw>
          </a:effectLst>
        </p:spPr>
      </p:pic>
      <p:pic>
        <p:nvPicPr>
          <p:cNvPr id="21509" name="Picture 12" descr="Картинка 63 из 32618">
            <a:hlinkClick r:id="rId4"/>
          </p:cNvPr>
          <p:cNvPicPr>
            <a:picLocks noGrp="1" noChangeAspect="1" noChangeArrowheads="1"/>
          </p:cNvPicPr>
          <p:nvPr>
            <p:ph sz="quarter" idx="3"/>
          </p:nvPr>
        </p:nvPicPr>
        <p:blipFill>
          <a:blip r:embed="rId5" cstate="print"/>
          <a:srcRect/>
          <a:stretch>
            <a:fillRect/>
          </a:stretch>
        </p:blipFill>
        <p:spPr>
          <a:xfrm>
            <a:off x="4643438" y="3933825"/>
            <a:ext cx="3311525" cy="2746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anim calcmode="lin" valueType="num">
                                      <p:cBhvr>
                                        <p:cTn id="8" dur="1000" fill="hold"/>
                                        <p:tgtEl>
                                          <p:spTgt spid="48130"/>
                                        </p:tgtEl>
                                        <p:attrNameLst>
                                          <p:attrName>ppt_x</p:attrName>
                                        </p:attrNameLst>
                                      </p:cBhvr>
                                      <p:tavLst>
                                        <p:tav tm="0">
                                          <p:val>
                                            <p:strVal val="#ppt_x"/>
                                          </p:val>
                                        </p:tav>
                                        <p:tav tm="100000">
                                          <p:val>
                                            <p:strVal val="#ppt_x"/>
                                          </p:val>
                                        </p:tav>
                                      </p:tavLst>
                                    </p:anim>
                                    <p:anim calcmode="lin" valueType="num">
                                      <p:cBhvr>
                                        <p:cTn id="9" dur="1000" fill="hold"/>
                                        <p:tgtEl>
                                          <p:spTgt spid="48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507"/>
                                        </p:tgtEl>
                                        <p:attrNameLst>
                                          <p:attrName>style.visibility</p:attrName>
                                        </p:attrNameLst>
                                      </p:cBhvr>
                                      <p:to>
                                        <p:strVal val="visible"/>
                                      </p:to>
                                    </p:set>
                                    <p:animEffect transition="in" filter="dissolve">
                                      <p:cBhvr>
                                        <p:cTn id="14" dur="1000"/>
                                        <p:tgtEl>
                                          <p:spTgt spid="21507"/>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21508"/>
                                        </p:tgtEl>
                                        <p:attrNameLst>
                                          <p:attrName>style.visibility</p:attrName>
                                        </p:attrNameLst>
                                      </p:cBhvr>
                                      <p:to>
                                        <p:strVal val="visible"/>
                                      </p:to>
                                    </p:set>
                                    <p:animEffect transition="in" filter="fade">
                                      <p:cBhvr>
                                        <p:cTn id="19" dur="1000"/>
                                        <p:tgtEl>
                                          <p:spTgt spid="21508"/>
                                        </p:tgtEl>
                                      </p:cBhvr>
                                    </p:animEffect>
                                    <p:anim calcmode="lin" valueType="num">
                                      <p:cBhvr>
                                        <p:cTn id="20" dur="1000" fill="hold"/>
                                        <p:tgtEl>
                                          <p:spTgt spid="21508"/>
                                        </p:tgtEl>
                                        <p:attrNameLst>
                                          <p:attrName>ppt_x</p:attrName>
                                        </p:attrNameLst>
                                      </p:cBhvr>
                                      <p:tavLst>
                                        <p:tav tm="0">
                                          <p:val>
                                            <p:strVal val="#ppt_x-.1"/>
                                          </p:val>
                                        </p:tav>
                                        <p:tav tm="100000">
                                          <p:val>
                                            <p:strVal val="#ppt_x"/>
                                          </p:val>
                                        </p:tav>
                                      </p:tavLst>
                                    </p:anim>
                                    <p:anim calcmode="lin" valueType="num">
                                      <p:cBhvr>
                                        <p:cTn id="21" dur="10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1509"/>
                                        </p:tgtEl>
                                        <p:attrNameLst>
                                          <p:attrName>style.visibility</p:attrName>
                                        </p:attrNameLst>
                                      </p:cBhvr>
                                      <p:to>
                                        <p:strVal val="visible"/>
                                      </p:to>
                                    </p:set>
                                    <p:animEffect transition="in" filter="box(in)">
                                      <p:cBhvr>
                                        <p:cTn id="26"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normAutofit/>
          </a:bodyPr>
          <a:lstStyle/>
          <a:p>
            <a:pPr eaLnBrk="1" hangingPunct="1">
              <a:defRPr/>
            </a:pPr>
            <a:r>
              <a:rPr lang="ru-RU" sz="3200" dirty="0" smtClean="0">
                <a:solidFill>
                  <a:schemeClr val="accent5">
                    <a:lumMod val="50000"/>
                  </a:schemeClr>
                </a:solidFill>
              </a:rPr>
              <a:t>Центр композиции в костюме есть практически всегда.</a:t>
            </a:r>
            <a:endParaRPr lang="ru-RU" sz="4000" dirty="0" smtClean="0">
              <a:solidFill>
                <a:schemeClr val="accent5">
                  <a:lumMod val="50000"/>
                </a:schemeClr>
              </a:solidFill>
            </a:endParaRPr>
          </a:p>
        </p:txBody>
      </p:sp>
      <p:sp>
        <p:nvSpPr>
          <p:cNvPr id="52227" name="Rectangle 3"/>
          <p:cNvSpPr>
            <a:spLocks noGrp="1" noChangeArrowheads="1"/>
          </p:cNvSpPr>
          <p:nvPr>
            <p:ph idx="1"/>
          </p:nvPr>
        </p:nvSpPr>
        <p:spPr/>
        <p:txBody>
          <a:bodyPr>
            <a:normAutofit/>
          </a:bodyPr>
          <a:lstStyle/>
          <a:p>
            <a:pPr eaLnBrk="1" hangingPunct="1">
              <a:lnSpc>
                <a:spcPct val="90000"/>
              </a:lnSpc>
              <a:defRPr/>
            </a:pPr>
            <a:r>
              <a:rPr lang="ru-RU" sz="2800" dirty="0" smtClean="0">
                <a:solidFill>
                  <a:schemeClr val="bg1"/>
                </a:solidFill>
              </a:rPr>
              <a:t>Если костюм полностью черного цвета, центром композиции может быть прическа или макияж. </a:t>
            </a:r>
          </a:p>
          <a:p>
            <a:pPr eaLnBrk="1" hangingPunct="1">
              <a:lnSpc>
                <a:spcPct val="90000"/>
              </a:lnSpc>
              <a:defRPr/>
            </a:pPr>
            <a:r>
              <a:rPr lang="ru-RU" sz="2800" dirty="0" smtClean="0">
                <a:solidFill>
                  <a:schemeClr val="bg1"/>
                </a:solidFill>
              </a:rPr>
              <a:t>Если композиционным центром является какая-либо деталь (шляпа, перчатки, бант, рукава), то она должна отличаться цветом, формой, фактурой или массой, привлекать внимание интересным дизайном. </a:t>
            </a:r>
          </a:p>
          <a:p>
            <a:pPr eaLnBrk="1" hangingPunct="1">
              <a:lnSpc>
                <a:spcPct val="90000"/>
              </a:lnSpc>
              <a:defRPr/>
            </a:pPr>
            <a:r>
              <a:rPr lang="ru-RU" sz="2800" dirty="0" smtClean="0">
                <a:solidFill>
                  <a:schemeClr val="bg1"/>
                </a:solidFill>
              </a:rPr>
              <a:t>Если центр композиции расположен по центру фигуры, то он привлекает внимание к телу - к груди, талии, бедрам. </a:t>
            </a:r>
          </a:p>
        </p:txBody>
      </p:sp>
      <p:pic>
        <p:nvPicPr>
          <p:cNvPr id="4"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440" y="6237312"/>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 calcmode="lin" valueType="num">
                                      <p:cBhvr>
                                        <p:cTn id="9" dur="500" fill="hold"/>
                                        <p:tgtEl>
                                          <p:spTgt spid="52226"/>
                                        </p:tgtEl>
                                        <p:attrNameLst>
                                          <p:attrName>style.rotation</p:attrName>
                                        </p:attrNameLst>
                                      </p:cBhvr>
                                      <p:tavLst>
                                        <p:tav tm="0">
                                          <p:val>
                                            <p:fltVal val="90"/>
                                          </p:val>
                                        </p:tav>
                                        <p:tav tm="100000">
                                          <p:val>
                                            <p:fltVal val="0"/>
                                          </p:val>
                                        </p:tav>
                                      </p:tavLst>
                                    </p:anim>
                                    <p:animEffect transition="in" filter="fade">
                                      <p:cBhvr>
                                        <p:cTn id="10" dur="500"/>
                                        <p:tgtEl>
                                          <p:spTgt spid="5222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p:cTn id="15" dur="10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22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 calcmode="lin" valueType="num">
                                      <p:cBhvr>
                                        <p:cTn id="21" dur="10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22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52227">
                                            <p:txEl>
                                              <p:pRg st="2" end="2"/>
                                            </p:txEl>
                                          </p:spTgt>
                                        </p:tgtEl>
                                        <p:attrNameLst>
                                          <p:attrName>style.visibility</p:attrName>
                                        </p:attrNameLst>
                                      </p:cBhvr>
                                      <p:to>
                                        <p:strVal val="visible"/>
                                      </p:to>
                                    </p:set>
                                    <p:anim calcmode="lin" valueType="num">
                                      <p:cBhvr>
                                        <p:cTn id="27" dur="10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5222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normAutofit/>
          </a:bodyPr>
          <a:lstStyle/>
          <a:p>
            <a:pPr eaLnBrk="1" hangingPunct="1"/>
            <a:r>
              <a:rPr lang="ru-RU" sz="3200" dirty="0" smtClean="0">
                <a:solidFill>
                  <a:schemeClr val="accent5">
                    <a:lumMod val="50000"/>
                  </a:schemeClr>
                </a:solidFill>
              </a:rPr>
              <a:t>Основные виды материалов, </a:t>
            </a:r>
            <a:br>
              <a:rPr lang="ru-RU" sz="3200" dirty="0" smtClean="0">
                <a:solidFill>
                  <a:schemeClr val="accent5">
                    <a:lumMod val="50000"/>
                  </a:schemeClr>
                </a:solidFill>
              </a:rPr>
            </a:br>
            <a:r>
              <a:rPr lang="ru-RU" sz="3200" dirty="0" smtClean="0">
                <a:solidFill>
                  <a:schemeClr val="accent5">
                    <a:lumMod val="50000"/>
                  </a:schemeClr>
                </a:solidFill>
              </a:rPr>
              <a:t>их особенности</a:t>
            </a:r>
          </a:p>
        </p:txBody>
      </p:sp>
      <p:sp>
        <p:nvSpPr>
          <p:cNvPr id="53251" name="Rectangle 3"/>
          <p:cNvSpPr>
            <a:spLocks noGrp="1" noChangeArrowheads="1"/>
          </p:cNvSpPr>
          <p:nvPr>
            <p:ph idx="1"/>
          </p:nvPr>
        </p:nvSpPr>
        <p:spPr/>
        <p:txBody>
          <a:bodyPr>
            <a:normAutofit/>
          </a:bodyPr>
          <a:lstStyle/>
          <a:p>
            <a:pPr eaLnBrk="1" hangingPunct="1">
              <a:lnSpc>
                <a:spcPct val="90000"/>
              </a:lnSpc>
              <a:buFont typeface="Wingdings" pitchFamily="2" charset="2"/>
              <a:buNone/>
              <a:defRPr/>
            </a:pPr>
            <a:r>
              <a:rPr lang="ru-RU" dirty="0" smtClean="0"/>
              <a:t>        </a:t>
            </a:r>
            <a:r>
              <a:rPr lang="ru-RU" sz="3200" dirty="0" smtClean="0">
                <a:solidFill>
                  <a:schemeClr val="bg1"/>
                </a:solidFill>
              </a:rPr>
              <a:t>Работая над силуэтом будущего изделия, мы должны помнить о том, что есть ткани, которые хорошо держат форму (тафта, плотная шелковая ткань, лен с лавсаном), есть ткани, хорошо драпирующиеся (</a:t>
            </a:r>
            <a:r>
              <a:rPr lang="ru-RU" sz="3200" dirty="0" err="1" smtClean="0">
                <a:solidFill>
                  <a:schemeClr val="bg1"/>
                </a:solidFill>
              </a:rPr>
              <a:t>крепсатин</a:t>
            </a:r>
            <a:r>
              <a:rPr lang="ru-RU" sz="3200" dirty="0" smtClean="0">
                <a:solidFill>
                  <a:schemeClr val="bg1"/>
                </a:solidFill>
              </a:rPr>
              <a:t>, бархат), ткани струящиеся (шелковый атлас, шифон), облегающие (лайкра, трикотаж), объемные (букле, мех, махровая ткань). </a:t>
            </a:r>
            <a:r>
              <a:rPr lang="ru-RU" dirty="0" smtClean="0"/>
              <a:t/>
            </a:r>
            <a:br>
              <a:rPr lang="ru-RU" dirty="0" smtClean="0"/>
            </a:br>
            <a:endParaRPr lang="ru-RU"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heckerboard(across)">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calcmode="lin" valueType="num">
                                      <p:cBhvr>
                                        <p:cTn id="12" dur="500" decel="50000" fill="hold">
                                          <p:stCondLst>
                                            <p:cond delay="0"/>
                                          </p:stCondLst>
                                        </p:cTn>
                                        <p:tgtEl>
                                          <p:spTgt spid="53251">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3251">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3251">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53251">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3251">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3251">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3251">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Трикотажные полотна</a:t>
            </a:r>
          </a:p>
        </p:txBody>
      </p:sp>
      <p:sp>
        <p:nvSpPr>
          <p:cNvPr id="87043" name="Rectangle 3"/>
          <p:cNvSpPr>
            <a:spLocks noGrp="1" noChangeArrowheads="1"/>
          </p:cNvSpPr>
          <p:nvPr>
            <p:ph type="body" sz="half" idx="1"/>
          </p:nvPr>
        </p:nvSpPr>
        <p:spPr>
          <a:xfrm>
            <a:off x="179388" y="1600200"/>
            <a:ext cx="4316412" cy="4709120"/>
          </a:xfrm>
        </p:spPr>
        <p:txBody>
          <a:bodyPr>
            <a:normAutofit/>
          </a:bodyPr>
          <a:lstStyle/>
          <a:p>
            <a:pPr eaLnBrk="1" hangingPunct="1">
              <a:lnSpc>
                <a:spcPct val="80000"/>
              </a:lnSpc>
              <a:buFont typeface="Wingdings" pitchFamily="2" charset="2"/>
              <a:buNone/>
              <a:defRPr/>
            </a:pPr>
            <a:r>
              <a:rPr lang="ru-RU" sz="2400" dirty="0" smtClean="0">
                <a:solidFill>
                  <a:schemeClr val="bg1"/>
                </a:solidFill>
              </a:rPr>
              <a:t>      Пластичны, эластичны, не стесняют свободы движений, мягкие. Они идеальны для облегающих моделей и спортивных костюмов (джерси, вязаные полотна, бархат на трикотажной основе и т.д.). </a:t>
            </a:r>
            <a:br>
              <a:rPr lang="ru-RU" sz="2400" dirty="0" smtClean="0">
                <a:solidFill>
                  <a:schemeClr val="bg1"/>
                </a:solidFill>
              </a:rPr>
            </a:br>
            <a:r>
              <a:rPr lang="ru-RU" sz="2400" dirty="0" smtClean="0">
                <a:solidFill>
                  <a:schemeClr val="bg1"/>
                </a:solidFill>
              </a:rPr>
              <a:t>Детали кроя из трикотажного полотна стачиваются специальной эластичной или узкой зигзагообразной строчкой. </a:t>
            </a:r>
          </a:p>
        </p:txBody>
      </p:sp>
      <p:pic>
        <p:nvPicPr>
          <p:cNvPr id="25604" name="Picture 5" descr="iCA6WNAA0"/>
          <p:cNvPicPr>
            <a:picLocks noGrp="1" noChangeAspect="1" noChangeArrowheads="1"/>
          </p:cNvPicPr>
          <p:nvPr>
            <p:ph sz="half" idx="2"/>
          </p:nvPr>
        </p:nvPicPr>
        <p:blipFill>
          <a:blip r:embed="rId2" cstate="print"/>
          <a:srcRect/>
          <a:stretch>
            <a:fillRect/>
          </a:stretch>
        </p:blipFill>
        <p:spPr>
          <a:xfrm>
            <a:off x="4929190" y="1785926"/>
            <a:ext cx="3625850" cy="38846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fade">
                                      <p:cBhvr>
                                        <p:cTn id="7" dur="10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fade">
                                      <p:cBhvr>
                                        <p:cTn id="12" dur="1000"/>
                                        <p:tgtEl>
                                          <p:spTgt spid="87043">
                                            <p:txEl>
                                              <p:pRg st="0" end="0"/>
                                            </p:txEl>
                                          </p:spTgt>
                                        </p:tgtEl>
                                      </p:cBhvr>
                                    </p:animEffect>
                                    <p:anim calcmode="lin" valueType="num">
                                      <p:cBhvr>
                                        <p:cTn id="13"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70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animEffect transition="in" filter="strips(downLeft)">
                                      <p:cBhvr>
                                        <p:cTn id="1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normAutofit fontScale="90000"/>
          </a:bodyPr>
          <a:lstStyle/>
          <a:p>
            <a:pPr eaLnBrk="1" hangingPunct="1">
              <a:defRPr/>
            </a:pPr>
            <a:r>
              <a:rPr lang="ru-RU" sz="4000" dirty="0" smtClean="0"/>
              <a:t/>
            </a:r>
            <a:br>
              <a:rPr lang="ru-RU" sz="4000" dirty="0" smtClean="0"/>
            </a:br>
            <a:r>
              <a:rPr lang="ru-RU" sz="4000" dirty="0" smtClean="0">
                <a:solidFill>
                  <a:schemeClr val="accent5">
                    <a:lumMod val="50000"/>
                  </a:schemeClr>
                </a:solidFill>
              </a:rPr>
              <a:t>Эластичные ткани</a:t>
            </a:r>
          </a:p>
        </p:txBody>
      </p:sp>
      <p:pic>
        <p:nvPicPr>
          <p:cNvPr id="26631" name="Picture 7" descr="24091004"/>
          <p:cNvPicPr>
            <a:picLocks noGrp="1" noChangeAspect="1" noChangeArrowheads="1"/>
          </p:cNvPicPr>
          <p:nvPr>
            <p:ph sz="half" idx="1"/>
          </p:nvPr>
        </p:nvPicPr>
        <p:blipFill>
          <a:blip r:embed="rId2" cstate="print"/>
          <a:srcRect/>
          <a:stretch>
            <a:fillRect/>
          </a:stretch>
        </p:blipFill>
        <p:spPr>
          <a:xfrm>
            <a:off x="468313" y="2133600"/>
            <a:ext cx="4176712" cy="31384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1923" name="Rectangle 3"/>
          <p:cNvSpPr>
            <a:spLocks noGrp="1" noChangeArrowheads="1"/>
          </p:cNvSpPr>
          <p:nvPr>
            <p:ph type="body" sz="half" idx="2"/>
          </p:nvPr>
        </p:nvSpPr>
        <p:spPr/>
        <p:txBody>
          <a:bodyPr>
            <a:normAutofit/>
          </a:bodyPr>
          <a:lstStyle/>
          <a:p>
            <a:pPr eaLnBrk="1" hangingPunct="1">
              <a:lnSpc>
                <a:spcPct val="90000"/>
              </a:lnSpc>
              <a:buFont typeface="Wingdings" pitchFamily="2" charset="2"/>
              <a:buNone/>
            </a:pPr>
            <a:r>
              <a:rPr lang="ru-RU" sz="2400" dirty="0" smtClean="0"/>
              <a:t>      </a:t>
            </a:r>
            <a:r>
              <a:rPr lang="ru-RU" sz="2400" dirty="0" smtClean="0">
                <a:solidFill>
                  <a:schemeClr val="bg1"/>
                </a:solidFill>
              </a:rPr>
              <a:t>Могут быть растяжимыми как в продольном, так и в поперечном направлении. Очень практичны также </a:t>
            </a:r>
            <a:r>
              <a:rPr lang="ru-RU" sz="2400" dirty="0" err="1" smtClean="0">
                <a:solidFill>
                  <a:schemeClr val="bg1"/>
                </a:solidFill>
              </a:rPr>
              <a:t>биэластичные</a:t>
            </a:r>
            <a:r>
              <a:rPr lang="ru-RU" sz="2400" dirty="0" smtClean="0">
                <a:solidFill>
                  <a:schemeClr val="bg1"/>
                </a:solidFill>
              </a:rPr>
              <a:t> (растяжимые в обоих направлениях) ткани для облегающих моделей (эластичный хлопок, джерси, лайкра, мастичный </a:t>
            </a:r>
            <a:r>
              <a:rPr lang="ru-RU" sz="2400" dirty="0" err="1" smtClean="0">
                <a:solidFill>
                  <a:schemeClr val="bg1"/>
                </a:solidFill>
              </a:rPr>
              <a:t>папийон</a:t>
            </a:r>
            <a:r>
              <a:rPr lang="ru-RU" sz="2400" dirty="0" smtClean="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fltVal val="0"/>
                                          </p:val>
                                        </p:tav>
                                        <p:tav tm="100000">
                                          <p:val>
                                            <p:strVal val="#ppt_w"/>
                                          </p:val>
                                        </p:tav>
                                      </p:tavLst>
                                    </p:anim>
                                    <p:anim calcmode="lin" valueType="num">
                                      <p:cBhvr>
                                        <p:cTn id="8" dur="500" fill="hold"/>
                                        <p:tgtEl>
                                          <p:spTgt spid="81922"/>
                                        </p:tgtEl>
                                        <p:attrNameLst>
                                          <p:attrName>ppt_h</p:attrName>
                                        </p:attrNameLst>
                                      </p:cBhvr>
                                      <p:tavLst>
                                        <p:tav tm="0">
                                          <p:val>
                                            <p:fltVal val="0"/>
                                          </p:val>
                                        </p:tav>
                                        <p:tav tm="100000">
                                          <p:val>
                                            <p:strVal val="#ppt_h"/>
                                          </p:val>
                                        </p:tav>
                                      </p:tavLst>
                                    </p:anim>
                                    <p:animEffect transition="in" filter="fade">
                                      <p:cBhvr>
                                        <p:cTn id="9" dur="500"/>
                                        <p:tgtEl>
                                          <p:spTgt spid="819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1923">
                                            <p:txEl>
                                              <p:pRg st="0" end="0"/>
                                            </p:txEl>
                                          </p:spTgt>
                                        </p:tgtEl>
                                        <p:attrNameLst>
                                          <p:attrName>style.visibility</p:attrName>
                                        </p:attrNameLst>
                                      </p:cBhvr>
                                      <p:to>
                                        <p:strVal val="visible"/>
                                      </p:to>
                                    </p:set>
                                    <p:animEffect transition="in" filter="wipe(down)">
                                      <p:cBhvr>
                                        <p:cTn id="14" dur="1000"/>
                                        <p:tgtEl>
                                          <p:spTgt spid="819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wedge">
                                      <p:cBhvr>
                                        <p:cTn id="19" dur="1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Креповые ткани</a:t>
            </a:r>
          </a:p>
        </p:txBody>
      </p:sp>
      <p:sp>
        <p:nvSpPr>
          <p:cNvPr id="82947" name="Rectangle 3"/>
          <p:cNvSpPr>
            <a:spLocks noGrp="1" noChangeArrowheads="1"/>
          </p:cNvSpPr>
          <p:nvPr>
            <p:ph type="body" sz="half" idx="1"/>
          </p:nvPr>
        </p:nvSpPr>
        <p:spPr/>
        <p:txBody>
          <a:bodyPr/>
          <a:lstStyle/>
          <a:p>
            <a:pPr eaLnBrk="1" hangingPunct="1">
              <a:buFont typeface="Wingdings" pitchFamily="2" charset="2"/>
              <a:buNone/>
            </a:pPr>
            <a:r>
              <a:rPr lang="ru-RU" sz="2800" dirty="0" smtClean="0"/>
              <a:t>     </a:t>
            </a:r>
            <a:r>
              <a:rPr lang="ru-RU" sz="2800" dirty="0" smtClean="0">
                <a:solidFill>
                  <a:schemeClr val="bg1"/>
                </a:solidFill>
                <a:latin typeface="Times New Roman" pitchFamily="18" charset="0"/>
              </a:rPr>
              <a:t>Имеют зернистую поверхность, </a:t>
            </a:r>
          </a:p>
          <a:p>
            <a:pPr marL="547688" indent="-9525" eaLnBrk="1" hangingPunct="1">
              <a:buFont typeface="Wingdings" pitchFamily="2" charset="2"/>
              <a:buNone/>
            </a:pPr>
            <a:r>
              <a:rPr lang="ru-RU" sz="2800" dirty="0" smtClean="0">
                <a:solidFill>
                  <a:schemeClr val="bg1"/>
                </a:solidFill>
                <a:latin typeface="Times New Roman" pitchFamily="18" charset="0"/>
              </a:rPr>
              <a:t>на ощупь напоминающую песок. Они благородны, красиво ниспадают и хорошо драпируются.</a:t>
            </a:r>
            <a:r>
              <a:rPr lang="ru-RU" sz="2800" dirty="0" smtClean="0">
                <a:solidFill>
                  <a:schemeClr val="bg1"/>
                </a:solidFill>
              </a:rPr>
              <a:t> </a:t>
            </a:r>
            <a:r>
              <a:rPr lang="ru-RU" sz="2800" dirty="0" smtClean="0"/>
              <a:t/>
            </a:r>
            <a:br>
              <a:rPr lang="ru-RU" sz="2800" dirty="0" smtClean="0"/>
            </a:br>
            <a:endParaRPr lang="ru-RU" sz="2800" dirty="0" smtClean="0"/>
          </a:p>
        </p:txBody>
      </p:sp>
      <p:pic>
        <p:nvPicPr>
          <p:cNvPr id="27652" name="Picture 5" descr="0015-015-Platja-i-kostjumy"/>
          <p:cNvPicPr>
            <a:picLocks noGrp="1" noChangeAspect="1" noChangeArrowheads="1"/>
          </p:cNvPicPr>
          <p:nvPr>
            <p:ph sz="half" idx="2"/>
          </p:nvPr>
        </p:nvPicPr>
        <p:blipFill>
          <a:blip r:embed="rId2" cstate="print"/>
          <a:srcRect/>
          <a:stretch>
            <a:fillRect/>
          </a:stretch>
        </p:blipFill>
        <p:spPr>
          <a:xfrm>
            <a:off x="4427538" y="1916113"/>
            <a:ext cx="4495800" cy="3371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to="" calcmode="lin" valueType="num">
                                      <p:cBhvr>
                                        <p:cTn id="7" dur="1" fill="hold"/>
                                        <p:tgtEl>
                                          <p:spTgt spid="829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 calcmode="lin" valueType="num">
                                      <p:cBhvr>
                                        <p:cTn id="12" dur="1000" fill="hold"/>
                                        <p:tgtEl>
                                          <p:spTgt spid="8294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829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29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p:cTn id="19" dur="1000" fill="hold"/>
                                        <p:tgtEl>
                                          <p:spTgt spid="8294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829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294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27652"/>
                                        </p:tgtEl>
                                        <p:attrNameLst>
                                          <p:attrName>style.visibility</p:attrName>
                                        </p:attrNameLst>
                                      </p:cBhvr>
                                      <p:to>
                                        <p:strVal val="visible"/>
                                      </p:to>
                                    </p:set>
                                    <p:animEffect transition="in" filter="diamond(in)">
                                      <p:cBhvr>
                                        <p:cTn id="26"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Шерстяные ткани</a:t>
            </a:r>
          </a:p>
        </p:txBody>
      </p:sp>
      <p:pic>
        <p:nvPicPr>
          <p:cNvPr id="28676" name="Picture 6" descr="gabar"/>
          <p:cNvPicPr>
            <a:picLocks noGrp="1" noChangeAspect="1" noChangeArrowheads="1"/>
          </p:cNvPicPr>
          <p:nvPr>
            <p:ph sz="half" idx="1"/>
          </p:nvPr>
        </p:nvPicPr>
        <p:blipFill>
          <a:blip r:embed="rId2" cstate="print"/>
          <a:stretch>
            <a:fillRect/>
          </a:stretch>
        </p:blipFill>
        <p:spPr>
          <a:xfrm>
            <a:off x="457200" y="1843881"/>
            <a:ext cx="4038600" cy="403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3971" name="Rectangle 3"/>
          <p:cNvSpPr>
            <a:spLocks noGrp="1" noChangeArrowheads="1"/>
          </p:cNvSpPr>
          <p:nvPr>
            <p:ph type="body" sz="half" idx="2"/>
          </p:nvPr>
        </p:nvSpPr>
        <p:spPr/>
        <p:txBody>
          <a:bodyPr/>
          <a:lstStyle/>
          <a:p>
            <a:pPr eaLnBrk="1" hangingPunct="1">
              <a:buFont typeface="Wingdings" pitchFamily="2" charset="2"/>
              <a:buNone/>
            </a:pPr>
            <a:r>
              <a:rPr lang="ru-RU" sz="2800" dirty="0" smtClean="0"/>
              <a:t>     </a:t>
            </a:r>
            <a:r>
              <a:rPr lang="ru-RU" sz="2800" dirty="0" smtClean="0">
                <a:solidFill>
                  <a:schemeClr val="bg1"/>
                </a:solidFill>
                <a:latin typeface="Times New Roman" pitchFamily="18" charset="0"/>
              </a:rPr>
              <a:t>Имеют слегка шероховатую поверхность. Они достаточно хорошо держат форму, поэтому идеальны для костюмно-плательного ассортимента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3970"/>
                                        </p:tgtEl>
                                        <p:attrNameLst>
                                          <p:attrName>style.visibility</p:attrName>
                                        </p:attrNameLst>
                                      </p:cBhvr>
                                      <p:to>
                                        <p:strVal val="visible"/>
                                      </p:to>
                                    </p:set>
                                    <p:anim calcmode="discrete" valueType="clr">
                                      <p:cBhvr override="childStyle">
                                        <p:cTn id="7" dur="80"/>
                                        <p:tgtEl>
                                          <p:spTgt spid="839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70"/>
                                        </p:tgtEl>
                                        <p:attrNameLst>
                                          <p:attrName>fillcolor</p:attrName>
                                        </p:attrNameLst>
                                      </p:cBhvr>
                                      <p:tavLst>
                                        <p:tav tm="0">
                                          <p:val>
                                            <p:clrVal>
                                              <a:schemeClr val="accent2"/>
                                            </p:clrVal>
                                          </p:val>
                                        </p:tav>
                                        <p:tav tm="50000">
                                          <p:val>
                                            <p:clrVal>
                                              <a:schemeClr val="hlink"/>
                                            </p:clrVal>
                                          </p:val>
                                        </p:tav>
                                      </p:tavLst>
                                    </p:anim>
                                    <p:set>
                                      <p:cBhvr>
                                        <p:cTn id="9" dur="80"/>
                                        <p:tgtEl>
                                          <p:spTgt spid="8397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83971">
                                            <p:txEl>
                                              <p:pRg st="0" end="0"/>
                                            </p:txEl>
                                          </p:spTgt>
                                        </p:tgtEl>
                                        <p:attrNameLst>
                                          <p:attrName>style.visibility</p:attrName>
                                        </p:attrNameLst>
                                      </p:cBhvr>
                                      <p:to>
                                        <p:strVal val="visible"/>
                                      </p:to>
                                    </p:set>
                                    <p:animEffect transition="in" filter="fade">
                                      <p:cBhvr>
                                        <p:cTn id="14" dur="800" decel="100000"/>
                                        <p:tgtEl>
                                          <p:spTgt spid="83971">
                                            <p:txEl>
                                              <p:pRg st="0" end="0"/>
                                            </p:txEl>
                                          </p:spTgt>
                                        </p:tgtEl>
                                      </p:cBhvr>
                                    </p:animEffect>
                                    <p:anim calcmode="lin" valueType="num">
                                      <p:cBhvr>
                                        <p:cTn id="15" dur="800" decel="100000" fill="hold"/>
                                        <p:tgtEl>
                                          <p:spTgt spid="83971">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83971">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83971">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971">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9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8676"/>
                                        </p:tgtEl>
                                        <p:attrNameLst>
                                          <p:attrName>style.visibility</p:attrName>
                                        </p:attrNameLst>
                                      </p:cBhvr>
                                      <p:to>
                                        <p:strVal val="visible"/>
                                      </p:to>
                                    </p:set>
                                    <p:animEffect transition="in" filter="blinds(horizontal)">
                                      <p:cBhvr>
                                        <p:cTn id="24"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normAutofit fontScale="90000"/>
          </a:bodyPr>
          <a:lstStyle/>
          <a:p>
            <a:pPr eaLnBrk="1" hangingPunct="1">
              <a:defRPr/>
            </a:pPr>
            <a:r>
              <a:rPr lang="ru-RU" sz="4000" dirty="0" smtClean="0">
                <a:solidFill>
                  <a:schemeClr val="accent5">
                    <a:lumMod val="50000"/>
                  </a:schemeClr>
                </a:solidFill>
              </a:rPr>
              <a:t>Хлопчатобумажные и льняные ткани</a:t>
            </a:r>
          </a:p>
        </p:txBody>
      </p:sp>
      <p:sp>
        <p:nvSpPr>
          <p:cNvPr id="86019" name="Rectangle 3"/>
          <p:cNvSpPr>
            <a:spLocks noGrp="1" noChangeArrowheads="1"/>
          </p:cNvSpPr>
          <p:nvPr>
            <p:ph type="body" sz="half" idx="1"/>
          </p:nvPr>
        </p:nvSpPr>
        <p:spPr>
          <a:xfrm>
            <a:off x="457200" y="1600200"/>
            <a:ext cx="4038600" cy="4565104"/>
          </a:xfrm>
        </p:spPr>
        <p:txBody>
          <a:bodyPr>
            <a:normAutofit/>
          </a:bodyPr>
          <a:lstStyle/>
          <a:p>
            <a:pPr eaLnBrk="1" hangingPunct="1">
              <a:lnSpc>
                <a:spcPct val="80000"/>
              </a:lnSpc>
              <a:buFont typeface="Wingdings" pitchFamily="2" charset="2"/>
              <a:buNone/>
            </a:pPr>
            <a:r>
              <a:rPr lang="ru-RU" sz="2800" dirty="0" smtClean="0"/>
              <a:t>     </a:t>
            </a:r>
            <a:r>
              <a:rPr lang="ru-RU" sz="2800" dirty="0" smtClean="0">
                <a:solidFill>
                  <a:schemeClr val="bg1"/>
                </a:solidFill>
                <a:latin typeface="Times New Roman" pitchFamily="18" charset="0"/>
              </a:rPr>
              <a:t>Обладают пассивной фактурой, поэтому они дают возможность максимально использовать декор. Кроме того, они гигроскопичны и гигиеничны, что дает возможность использовать их для изделий летнего ассортимента.</a:t>
            </a:r>
          </a:p>
        </p:txBody>
      </p:sp>
      <p:pic>
        <p:nvPicPr>
          <p:cNvPr id="29702" name="Picture 6" descr="10031621"/>
          <p:cNvPicPr>
            <a:picLocks noGrp="1" noChangeAspect="1" noChangeArrowheads="1"/>
          </p:cNvPicPr>
          <p:nvPr>
            <p:ph sz="half" idx="2"/>
          </p:nvPr>
        </p:nvPicPr>
        <p:blipFill>
          <a:blip r:embed="rId2" cstate="print"/>
          <a:srcRect/>
          <a:stretch>
            <a:fillRect/>
          </a:stretch>
        </p:blipFill>
        <p:spPr>
          <a:xfrm>
            <a:off x="5975685" y="1124744"/>
            <a:ext cx="2664296"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9704" name="Picture 8" descr="Картинка 1 из 101685">
            <a:hlinkClick r:id="rId3"/>
          </p:cNvPr>
          <p:cNvPicPr>
            <a:picLocks noChangeAspect="1" noChangeArrowheads="1"/>
          </p:cNvPicPr>
          <p:nvPr/>
        </p:nvPicPr>
        <p:blipFill>
          <a:blip r:embed="rId4" cstate="print"/>
          <a:srcRect/>
          <a:stretch>
            <a:fillRect/>
          </a:stretch>
        </p:blipFill>
        <p:spPr bwMode="auto">
          <a:xfrm>
            <a:off x="4644008" y="4049598"/>
            <a:ext cx="2663825" cy="2663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432" y="6237312"/>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fill="hold"/>
                                        <p:tgtEl>
                                          <p:spTgt spid="86018"/>
                                        </p:tgtEl>
                                        <p:attrNameLst>
                                          <p:attrName>ppt_w</p:attrName>
                                        </p:attrNameLst>
                                      </p:cBhvr>
                                      <p:tavLst>
                                        <p:tav tm="0">
                                          <p:val>
                                            <p:fltVal val="0"/>
                                          </p:val>
                                        </p:tav>
                                        <p:tav tm="100000">
                                          <p:val>
                                            <p:strVal val="#ppt_w"/>
                                          </p:val>
                                        </p:tav>
                                      </p:tavLst>
                                    </p:anim>
                                    <p:anim calcmode="lin" valueType="num">
                                      <p:cBhvr>
                                        <p:cTn id="8" dur="500" fill="hold"/>
                                        <p:tgtEl>
                                          <p:spTgt spid="860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86019">
                                            <p:txEl>
                                              <p:pRg st="0" end="0"/>
                                            </p:txEl>
                                          </p:spTgt>
                                        </p:tgtEl>
                                        <p:attrNameLst>
                                          <p:attrName>style.visibility</p:attrName>
                                        </p:attrNameLst>
                                      </p:cBhvr>
                                      <p:to>
                                        <p:strVal val="visible"/>
                                      </p:to>
                                    </p:set>
                                    <p:animScale>
                                      <p:cBhvr>
                                        <p:cTn id="13" dur="1000" decel="50000" fill="hold">
                                          <p:stCondLst>
                                            <p:cond delay="0"/>
                                          </p:stCondLst>
                                        </p:cTn>
                                        <p:tgtEl>
                                          <p:spTgt spid="860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6019">
                                            <p:txEl>
                                              <p:pRg st="0" end="0"/>
                                            </p:txEl>
                                          </p:spTgt>
                                        </p:tgtEl>
                                        <p:attrNameLst>
                                          <p:attrName>ppt_x</p:attrName>
                                          <p:attrName>ppt_y</p:attrName>
                                        </p:attrNameLst>
                                      </p:cBhvr>
                                    </p:animMotion>
                                    <p:animEffect transition="in" filter="fade">
                                      <p:cBhvr>
                                        <p:cTn id="15" dur="1000"/>
                                        <p:tgtEl>
                                          <p:spTgt spid="860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9702"/>
                                        </p:tgtEl>
                                        <p:attrNameLst>
                                          <p:attrName>style.visibility</p:attrName>
                                        </p:attrNameLst>
                                      </p:cBhvr>
                                      <p:to>
                                        <p:strVal val="visible"/>
                                      </p:to>
                                    </p:set>
                                    <p:anim calcmode="lin" valueType="num">
                                      <p:cBhvr>
                                        <p:cTn id="20" dur="1000" fill="hold"/>
                                        <p:tgtEl>
                                          <p:spTgt spid="29702"/>
                                        </p:tgtEl>
                                        <p:attrNameLst>
                                          <p:attrName>ppt_w</p:attrName>
                                        </p:attrNameLst>
                                      </p:cBhvr>
                                      <p:tavLst>
                                        <p:tav tm="0">
                                          <p:val>
                                            <p:strVal val="#ppt_w*0.70"/>
                                          </p:val>
                                        </p:tav>
                                        <p:tav tm="100000">
                                          <p:val>
                                            <p:strVal val="#ppt_w"/>
                                          </p:val>
                                        </p:tav>
                                      </p:tavLst>
                                    </p:anim>
                                    <p:anim calcmode="lin" valueType="num">
                                      <p:cBhvr>
                                        <p:cTn id="21" dur="1000" fill="hold"/>
                                        <p:tgtEl>
                                          <p:spTgt spid="29702"/>
                                        </p:tgtEl>
                                        <p:attrNameLst>
                                          <p:attrName>ppt_h</p:attrName>
                                        </p:attrNameLst>
                                      </p:cBhvr>
                                      <p:tavLst>
                                        <p:tav tm="0">
                                          <p:val>
                                            <p:strVal val="#ppt_h"/>
                                          </p:val>
                                        </p:tav>
                                        <p:tav tm="100000">
                                          <p:val>
                                            <p:strVal val="#ppt_h"/>
                                          </p:val>
                                        </p:tav>
                                      </p:tavLst>
                                    </p:anim>
                                    <p:animEffect transition="in" filter="fade">
                                      <p:cBhvr>
                                        <p:cTn id="22" dur="1000"/>
                                        <p:tgtEl>
                                          <p:spTgt spid="2970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barn(inHorizontal)">
                                      <p:cBhvr>
                                        <p:cTn id="2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Силуэт</a:t>
            </a:r>
          </a:p>
        </p:txBody>
      </p:sp>
      <p:sp>
        <p:nvSpPr>
          <p:cNvPr id="57347" name="Rectangle 3"/>
          <p:cNvSpPr>
            <a:spLocks noGrp="1" noChangeArrowheads="1"/>
          </p:cNvSpPr>
          <p:nvPr>
            <p:ph type="body" sz="half" idx="1"/>
          </p:nvPr>
        </p:nvSpPr>
        <p:spPr>
          <a:xfrm>
            <a:off x="0" y="1412875"/>
            <a:ext cx="4427538" cy="4929188"/>
          </a:xfrm>
        </p:spPr>
        <p:txBody>
          <a:bodyPr/>
          <a:lstStyle/>
          <a:p>
            <a:pPr marL="538163" indent="447675" eaLnBrk="1" hangingPunct="1">
              <a:lnSpc>
                <a:spcPct val="90000"/>
              </a:lnSpc>
              <a:buFont typeface="Wingdings" pitchFamily="2" charset="2"/>
              <a:buNone/>
            </a:pPr>
            <a:r>
              <a:rPr lang="ru-RU" sz="2800" b="1" dirty="0" smtClean="0">
                <a:solidFill>
                  <a:schemeClr val="bg1"/>
                </a:solidFill>
                <a:latin typeface="Times New Roman" pitchFamily="18" charset="0"/>
              </a:rPr>
              <a:t>Силуэт </a:t>
            </a:r>
            <a:r>
              <a:rPr lang="ru-RU" sz="2800" dirty="0" smtClean="0">
                <a:solidFill>
                  <a:schemeClr val="bg1"/>
                </a:solidFill>
                <a:latin typeface="Times New Roman" pitchFamily="18" charset="0"/>
              </a:rPr>
              <a:t>— это плоскостное восприятие, как бы проекция объема.</a:t>
            </a:r>
          </a:p>
          <a:p>
            <a:pPr marL="538163" indent="179388" eaLnBrk="1" hangingPunct="1">
              <a:lnSpc>
                <a:spcPct val="90000"/>
              </a:lnSpc>
              <a:buFont typeface="Wingdings" pitchFamily="2" charset="2"/>
              <a:buNone/>
            </a:pPr>
            <a:r>
              <a:rPr lang="ru-RU" sz="2800" dirty="0" smtClean="0">
                <a:solidFill>
                  <a:schemeClr val="bg1"/>
                </a:solidFill>
                <a:latin typeface="Times New Roman" pitchFamily="18" charset="0"/>
              </a:rPr>
              <a:t>   В основе силуэтной формы одежды лежит простейшая геометрическая фигура — прямоугольник, треугольник, цилиндр, трапеция, овал и т.д.</a:t>
            </a:r>
          </a:p>
        </p:txBody>
      </p:sp>
      <p:pic>
        <p:nvPicPr>
          <p:cNvPr id="38916" name="Picture 5" descr="32"/>
          <p:cNvPicPr>
            <a:picLocks noGrp="1" noChangeAspect="1" noChangeArrowheads="1"/>
          </p:cNvPicPr>
          <p:nvPr>
            <p:ph sz="half" idx="2"/>
          </p:nvPr>
        </p:nvPicPr>
        <p:blipFill rotWithShape="1">
          <a:blip r:embed="rId2" cstate="print"/>
          <a:srcRect t="-2558" b="9360"/>
          <a:stretch/>
        </p:blipFill>
        <p:spPr>
          <a:xfrm>
            <a:off x="4283968" y="1700808"/>
            <a:ext cx="4681537" cy="3701473"/>
          </a:xfrm>
          <a:prstGeom prst="rect">
            <a:avLst/>
          </a:prstGeom>
          <a:ln>
            <a:noFill/>
          </a:ln>
          <a:effectLst>
            <a:softEdge rad="11250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ssolve">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fade">
                                      <p:cBhvr>
                                        <p:cTn id="12" dur="1000"/>
                                        <p:tgtEl>
                                          <p:spTgt spid="57347">
                                            <p:txEl>
                                              <p:pRg st="0" end="0"/>
                                            </p:txEl>
                                          </p:spTgt>
                                        </p:tgtEl>
                                      </p:cBhvr>
                                    </p:animEffect>
                                    <p:anim calcmode="lin" valueType="num">
                                      <p:cBhvr>
                                        <p:cTn id="13"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7347">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73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7347">
                                            <p:txEl>
                                              <p:pRg st="1" end="1"/>
                                            </p:txEl>
                                          </p:spTgt>
                                        </p:tgtEl>
                                        <p:attrNameLst>
                                          <p:attrName>style.visibility</p:attrName>
                                        </p:attrNameLst>
                                      </p:cBhvr>
                                      <p:to>
                                        <p:strVal val="visible"/>
                                      </p:to>
                                    </p:set>
                                    <p:animEffect transition="in" filter="fade">
                                      <p:cBhvr>
                                        <p:cTn id="20" dur="1000"/>
                                        <p:tgtEl>
                                          <p:spTgt spid="57347">
                                            <p:txEl>
                                              <p:pRg st="1" end="1"/>
                                            </p:txEl>
                                          </p:spTgt>
                                        </p:tgtEl>
                                      </p:cBhvr>
                                    </p:animEffect>
                                    <p:anim calcmode="lin" valueType="num">
                                      <p:cBhvr>
                                        <p:cTn id="21"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57347">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73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8916"/>
                                        </p:tgtEl>
                                        <p:attrNameLst>
                                          <p:attrName>style.visibility</p:attrName>
                                        </p:attrNameLst>
                                      </p:cBhvr>
                                      <p:to>
                                        <p:strVal val="visible"/>
                                      </p:to>
                                    </p:set>
                                    <p:anim calcmode="lin" valueType="num">
                                      <p:cBhvr>
                                        <p:cTn id="28" dur="1000" fill="hold"/>
                                        <p:tgtEl>
                                          <p:spTgt spid="38916"/>
                                        </p:tgtEl>
                                        <p:attrNameLst>
                                          <p:attrName>ppt_w</p:attrName>
                                        </p:attrNameLst>
                                      </p:cBhvr>
                                      <p:tavLst>
                                        <p:tav tm="0">
                                          <p:val>
                                            <p:strVal val="#ppt_w+.3"/>
                                          </p:val>
                                        </p:tav>
                                        <p:tav tm="100000">
                                          <p:val>
                                            <p:strVal val="#ppt_w"/>
                                          </p:val>
                                        </p:tav>
                                      </p:tavLst>
                                    </p:anim>
                                    <p:anim calcmode="lin" valueType="num">
                                      <p:cBhvr>
                                        <p:cTn id="29" dur="1000" fill="hold"/>
                                        <p:tgtEl>
                                          <p:spTgt spid="38916"/>
                                        </p:tgtEl>
                                        <p:attrNameLst>
                                          <p:attrName>ppt_h</p:attrName>
                                        </p:attrNameLst>
                                      </p:cBhvr>
                                      <p:tavLst>
                                        <p:tav tm="0">
                                          <p:val>
                                            <p:strVal val="#ppt_h"/>
                                          </p:val>
                                        </p:tav>
                                        <p:tav tm="100000">
                                          <p:val>
                                            <p:strVal val="#ppt_h"/>
                                          </p:val>
                                        </p:tav>
                                      </p:tavLst>
                                    </p:anim>
                                    <p:animEffect transition="in" filter="fade">
                                      <p:cBhvr>
                                        <p:cTn id="30"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ctrTitle"/>
          </p:nvPr>
        </p:nvSpPr>
        <p:spPr>
          <a:xfrm>
            <a:off x="414311" y="908720"/>
            <a:ext cx="8229600" cy="995536"/>
          </a:xfrm>
          <a:noFill/>
        </p:spPr>
        <p:txBody>
          <a:bodyPr>
            <a:normAutofit/>
          </a:bodyPr>
          <a:lstStyle/>
          <a:p>
            <a:r>
              <a:rPr lang="ru-RU" sz="3600" dirty="0" smtClean="0">
                <a:solidFill>
                  <a:schemeClr val="accent5">
                    <a:lumMod val="50000"/>
                  </a:schemeClr>
                </a:solidFill>
                <a:effectLst/>
              </a:rPr>
              <a:t>Основное содержание УРОКА</a:t>
            </a:r>
            <a:r>
              <a:rPr lang="ru-RU" sz="2400" dirty="0" smtClean="0">
                <a:solidFill>
                  <a:schemeClr val="accent5">
                    <a:lumMod val="50000"/>
                  </a:schemeClr>
                </a:solidFill>
                <a:effectLst/>
              </a:rPr>
              <a:t/>
            </a:r>
            <a:br>
              <a:rPr lang="ru-RU" sz="2400" dirty="0" smtClean="0">
                <a:solidFill>
                  <a:schemeClr val="accent5">
                    <a:lumMod val="50000"/>
                  </a:schemeClr>
                </a:solidFill>
                <a:effectLst/>
              </a:rPr>
            </a:br>
            <a:endParaRPr lang="ru-RU" sz="2400" dirty="0" smtClean="0">
              <a:solidFill>
                <a:schemeClr val="accent5">
                  <a:lumMod val="50000"/>
                </a:schemeClr>
              </a:solidFill>
              <a:effectLst/>
            </a:endParaRPr>
          </a:p>
        </p:txBody>
      </p:sp>
      <p:sp>
        <p:nvSpPr>
          <p:cNvPr id="71683" name="Rectangle 3"/>
          <p:cNvSpPr>
            <a:spLocks noGrp="1" noChangeArrowheads="1"/>
          </p:cNvSpPr>
          <p:nvPr>
            <p:ph type="subTitle" idx="1"/>
          </p:nvPr>
        </p:nvSpPr>
        <p:spPr>
          <a:xfrm>
            <a:off x="683569" y="2060848"/>
            <a:ext cx="7703814" cy="3384376"/>
          </a:xfrm>
          <a:noFill/>
        </p:spPr>
        <p:txBody>
          <a:bodyPr>
            <a:normAutofit fontScale="85000" lnSpcReduction="10000"/>
          </a:bodyPr>
          <a:lstStyle/>
          <a:p>
            <a:pPr algn="just">
              <a:buFont typeface="Wingdings" pitchFamily="2" charset="2"/>
              <a:buNone/>
            </a:pPr>
            <a:r>
              <a:rPr lang="ru-RU" sz="4000" dirty="0" smtClean="0">
                <a:solidFill>
                  <a:schemeClr val="accent5">
                    <a:lumMod val="50000"/>
                  </a:schemeClr>
                </a:solidFill>
                <a:effectLst/>
              </a:rPr>
              <a:t>    </a:t>
            </a:r>
            <a:r>
              <a:rPr lang="ru-RU" sz="4000" dirty="0" smtClean="0">
                <a:solidFill>
                  <a:schemeClr val="bg1"/>
                </a:solidFill>
                <a:effectLst/>
                <a:latin typeface="Times New Roman" pitchFamily="18" charset="0"/>
              </a:rPr>
              <a:t>Понятие о композиции в одежде (материал, цвет, силуэт, пропорции, ритм). Зрительные иллюзии в одежде*.</a:t>
            </a:r>
          </a:p>
          <a:p>
            <a:endParaRPr lang="ru-RU" dirty="0" smtClean="0">
              <a:solidFill>
                <a:schemeClr val="bg1"/>
              </a:solidFill>
              <a:effectLst/>
              <a:latin typeface="Times New Roman" pitchFamily="18" charset="0"/>
            </a:endParaRPr>
          </a:p>
          <a:p>
            <a:pPr algn="just">
              <a:buFont typeface="Wingdings" pitchFamily="2" charset="2"/>
              <a:buNone/>
            </a:pPr>
            <a:r>
              <a:rPr lang="ru-RU" dirty="0" smtClean="0">
                <a:solidFill>
                  <a:schemeClr val="bg1"/>
                </a:solidFill>
                <a:effectLst/>
                <a:latin typeface="Times New Roman" pitchFamily="18" charset="0"/>
              </a:rPr>
              <a:t>   </a:t>
            </a:r>
          </a:p>
          <a:p>
            <a:pPr algn="just">
              <a:buFont typeface="Wingdings" pitchFamily="2" charset="2"/>
              <a:buNone/>
            </a:pPr>
            <a:r>
              <a:rPr lang="ru-RU" dirty="0" smtClean="0">
                <a:solidFill>
                  <a:schemeClr val="bg1"/>
                </a:solidFill>
                <a:effectLst/>
                <a:latin typeface="Times New Roman" pitchFamily="18" charset="0"/>
              </a:rPr>
              <a:t>*</a:t>
            </a:r>
            <a:r>
              <a:rPr lang="ru-RU" sz="2400" dirty="0" smtClean="0">
                <a:solidFill>
                  <a:schemeClr val="bg1"/>
                </a:solidFill>
                <a:effectLst/>
                <a:latin typeface="Times New Roman" pitchFamily="18" charset="0"/>
              </a:rPr>
              <a:t>Примерные программы по учебным предметам. Технология. 5-9 классы : проект. — М. : Просвещение, 2010. – 96 с. (Стандарты второго поколения), с. 79.</a:t>
            </a:r>
          </a:p>
        </p:txBody>
      </p:sp>
      <p:sp>
        <p:nvSpPr>
          <p:cNvPr id="5" name="Line 4"/>
          <p:cNvSpPr>
            <a:spLocks noChangeShapeType="1"/>
          </p:cNvSpPr>
          <p:nvPr/>
        </p:nvSpPr>
        <p:spPr bwMode="auto">
          <a:xfrm>
            <a:off x="755576" y="4005064"/>
            <a:ext cx="7631807" cy="0"/>
          </a:xfrm>
          <a:prstGeom prst="line">
            <a:avLst/>
          </a:prstGeom>
          <a:noFill/>
          <a:ln w="9525">
            <a:solidFill>
              <a:schemeClr val="bg1"/>
            </a:solidFill>
            <a:round/>
            <a:headEnd/>
            <a:tailEnd/>
          </a:ln>
          <a:effectLst/>
        </p:spPr>
        <p:txBody>
          <a:bodyPr/>
          <a:lstStyle/>
          <a:p>
            <a:endParaRPr lang="ru-RU"/>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normAutofit fontScale="90000"/>
          </a:bodyPr>
          <a:lstStyle/>
          <a:p>
            <a:pPr eaLnBrk="1" hangingPunct="1">
              <a:defRPr/>
            </a:pPr>
            <a:r>
              <a:rPr lang="ru-RU" sz="3600" dirty="0" smtClean="0">
                <a:solidFill>
                  <a:schemeClr val="accent5">
                    <a:lumMod val="50000"/>
                  </a:schemeClr>
                </a:solidFill>
              </a:rPr>
              <a:t>Существуют следующие силуэты в одежде:</a:t>
            </a:r>
          </a:p>
        </p:txBody>
      </p:sp>
      <p:sp>
        <p:nvSpPr>
          <p:cNvPr id="58371" name="Rectangle 3"/>
          <p:cNvSpPr>
            <a:spLocks noGrp="1" noChangeArrowheads="1"/>
          </p:cNvSpPr>
          <p:nvPr>
            <p:ph idx="1"/>
          </p:nvPr>
        </p:nvSpPr>
        <p:spPr>
          <a:xfrm>
            <a:off x="457200" y="1600200"/>
            <a:ext cx="8229600" cy="2908300"/>
          </a:xfrm>
        </p:spPr>
        <p:txBody>
          <a:bodyPr>
            <a:noAutofit/>
          </a:bodyPr>
          <a:lstStyle/>
          <a:p>
            <a:pPr eaLnBrk="1" hangingPunct="1">
              <a:lnSpc>
                <a:spcPct val="80000"/>
              </a:lnSpc>
            </a:pPr>
            <a:r>
              <a:rPr lang="ru-RU" b="1" dirty="0" smtClean="0">
                <a:solidFill>
                  <a:schemeClr val="bg1"/>
                </a:solidFill>
                <a:latin typeface="Times New Roman" pitchFamily="18" charset="0"/>
              </a:rPr>
              <a:t>Прямой силуэт</a:t>
            </a:r>
            <a:r>
              <a:rPr lang="ru-RU" dirty="0" smtClean="0">
                <a:solidFill>
                  <a:schemeClr val="bg1"/>
                </a:solidFill>
                <a:latin typeface="Times New Roman" pitchFamily="18" charset="0"/>
              </a:rPr>
              <a:t> – наиболее «универсальный», его можно рекомендовать для всех возрастов и фигур.</a:t>
            </a:r>
          </a:p>
          <a:p>
            <a:pPr eaLnBrk="1" hangingPunct="1">
              <a:lnSpc>
                <a:spcPct val="80000"/>
              </a:lnSpc>
            </a:pPr>
            <a:r>
              <a:rPr lang="ru-RU" b="1" dirty="0" smtClean="0">
                <a:solidFill>
                  <a:schemeClr val="bg1"/>
                </a:solidFill>
                <a:latin typeface="Times New Roman" pitchFamily="18" charset="0"/>
              </a:rPr>
              <a:t>Полуприлегающий силуэт</a:t>
            </a:r>
            <a:r>
              <a:rPr lang="ru-RU" dirty="0" smtClean="0">
                <a:solidFill>
                  <a:schemeClr val="bg1"/>
                </a:solidFill>
                <a:latin typeface="Times New Roman" pitchFamily="18" charset="0"/>
              </a:rPr>
              <a:t> слегка подчеркивает формы.</a:t>
            </a:r>
          </a:p>
          <a:p>
            <a:pPr eaLnBrk="1" hangingPunct="1">
              <a:lnSpc>
                <a:spcPct val="80000"/>
              </a:lnSpc>
            </a:pPr>
            <a:r>
              <a:rPr lang="ru-RU" b="1" dirty="0" smtClean="0">
                <a:solidFill>
                  <a:schemeClr val="bg1"/>
                </a:solidFill>
                <a:latin typeface="Times New Roman" pitchFamily="18" charset="0"/>
              </a:rPr>
              <a:t>В силуэте «трапеция»</a:t>
            </a:r>
            <a:r>
              <a:rPr lang="ru-RU" dirty="0" smtClean="0">
                <a:solidFill>
                  <a:schemeClr val="bg1"/>
                </a:solidFill>
                <a:latin typeface="Times New Roman" pitchFamily="18" charset="0"/>
              </a:rPr>
              <a:t> расширение происходит от линии плеча или проймы. Значительное расширение одежды книзу лучше выглядит на фигурах относительно высокого роста, худощавых.</a:t>
            </a:r>
          </a:p>
          <a:p>
            <a:pPr eaLnBrk="1" hangingPunct="1">
              <a:lnSpc>
                <a:spcPct val="80000"/>
              </a:lnSpc>
            </a:pPr>
            <a:r>
              <a:rPr lang="ru-RU" b="1" dirty="0" smtClean="0">
                <a:solidFill>
                  <a:schemeClr val="bg1"/>
                </a:solidFill>
                <a:latin typeface="Times New Roman" pitchFamily="18" charset="0"/>
              </a:rPr>
              <a:t>Прилегающий</a:t>
            </a:r>
            <a:r>
              <a:rPr lang="ru-RU" dirty="0" smtClean="0">
                <a:solidFill>
                  <a:schemeClr val="bg1"/>
                </a:solidFill>
                <a:latin typeface="Times New Roman" pitchFamily="18" charset="0"/>
              </a:rPr>
              <a:t> – силуэт одежды, плотно прилегающий к телу и точно повторяющий его форму.</a:t>
            </a:r>
            <a:r>
              <a:rPr lang="ru-RU" dirty="0" smtClean="0">
                <a:solidFill>
                  <a:schemeClr val="bg1"/>
                </a:solidFill>
              </a:rPr>
              <a:t> </a:t>
            </a:r>
          </a:p>
        </p:txBody>
      </p:sp>
      <p:pic>
        <p:nvPicPr>
          <p:cNvPr id="4"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440" y="6237312"/>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Effect transition="in" filter="wipe(left)">
                                      <p:cBhvr>
                                        <p:cTn id="13" dur="500"/>
                                        <p:tgtEl>
                                          <p:spTgt spid="583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Effect transition="in" filter="wipe(left)">
                                      <p:cBhvr>
                                        <p:cTn id="18" dur="500"/>
                                        <p:tgtEl>
                                          <p:spTgt spid="583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8371">
                                            <p:txEl>
                                              <p:pRg st="2" end="2"/>
                                            </p:txEl>
                                          </p:spTgt>
                                        </p:tgtEl>
                                        <p:attrNameLst>
                                          <p:attrName>style.visibility</p:attrName>
                                        </p:attrNameLst>
                                      </p:cBhvr>
                                      <p:to>
                                        <p:strVal val="visible"/>
                                      </p:to>
                                    </p:set>
                                    <p:animEffect transition="in" filter="wipe(left)">
                                      <p:cBhvr>
                                        <p:cTn id="23" dur="500"/>
                                        <p:tgtEl>
                                          <p:spTgt spid="583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8371">
                                            <p:txEl>
                                              <p:pRg st="3" end="3"/>
                                            </p:txEl>
                                          </p:spTgt>
                                        </p:tgtEl>
                                        <p:attrNameLst>
                                          <p:attrName>style.visibility</p:attrName>
                                        </p:attrNameLst>
                                      </p:cBhvr>
                                      <p:to>
                                        <p:strVal val="visible"/>
                                      </p:to>
                                    </p:set>
                                    <p:animEffect transition="in" filter="wipe(left)">
                                      <p:cBhvr>
                                        <p:cTn id="28"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Сочетание цветов в одежде</a:t>
            </a:r>
          </a:p>
        </p:txBody>
      </p:sp>
      <p:pic>
        <p:nvPicPr>
          <p:cNvPr id="30723" name="Picture 6" descr="882_large"/>
          <p:cNvPicPr>
            <a:picLocks noGrp="1" noChangeAspect="1" noChangeArrowheads="1"/>
          </p:cNvPicPr>
          <p:nvPr>
            <p:ph idx="1"/>
          </p:nvPr>
        </p:nvPicPr>
        <p:blipFill>
          <a:blip r:embed="rId2" cstate="print"/>
          <a:stretch>
            <a:fillRect/>
          </a:stretch>
        </p:blipFill>
        <p:spPr>
          <a:xfrm>
            <a:off x="2376487" y="1768475"/>
            <a:ext cx="4391025" cy="4371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arn(inHorizontal)">
                                      <p:cBhvr>
                                        <p:cTn id="7" dur="10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fade">
                                      <p:cBhvr>
                                        <p:cTn id="12"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611188" y="692150"/>
            <a:ext cx="8229600" cy="4525963"/>
          </a:xfrm>
        </p:spPr>
        <p:txBody>
          <a:bodyPr>
            <a:noAutofit/>
          </a:bodyPr>
          <a:lstStyle/>
          <a:p>
            <a:pPr eaLnBrk="1" hangingPunct="1">
              <a:lnSpc>
                <a:spcPct val="80000"/>
              </a:lnSpc>
              <a:defRPr/>
            </a:pPr>
            <a:r>
              <a:rPr lang="ru-RU" sz="2400" dirty="0" smtClean="0">
                <a:solidFill>
                  <a:schemeClr val="bg1"/>
                </a:solidFill>
              </a:rPr>
              <a:t>Цвета, контрастирующие друг с другом (т.е. резко отличающиеся, противоположные), находятся на одной прямой линии, проведенной через центр круга из одного цвета в другой.</a:t>
            </a:r>
          </a:p>
          <a:p>
            <a:pPr eaLnBrk="1" hangingPunct="1">
              <a:lnSpc>
                <a:spcPct val="80000"/>
              </a:lnSpc>
              <a:defRPr/>
            </a:pPr>
            <a:r>
              <a:rPr lang="ru-RU" sz="2400" dirty="0" smtClean="0">
                <a:solidFill>
                  <a:schemeClr val="bg1"/>
                </a:solidFill>
              </a:rPr>
              <a:t>Также хорошо подходят друг другу цвета, находящиеся рядом в цветовом круге. Так, неплохо смотрятся голубой и синий, фиолетовый и сиреневый.</a:t>
            </a:r>
          </a:p>
          <a:p>
            <a:pPr eaLnBrk="1" hangingPunct="1">
              <a:lnSpc>
                <a:spcPct val="80000"/>
              </a:lnSpc>
              <a:defRPr/>
            </a:pPr>
            <a:r>
              <a:rPr lang="ru-RU" sz="2400" dirty="0" smtClean="0">
                <a:solidFill>
                  <a:schemeClr val="bg1"/>
                </a:solidFill>
              </a:rPr>
              <a:t>Нежелательно комбинировать цвета, расположенные не в непосредственной близости в круге, но недалеко друг от друга. Так, синий и зеленый – не очень удачное сочетание.</a:t>
            </a:r>
          </a:p>
          <a:p>
            <a:pPr eaLnBrk="1" hangingPunct="1">
              <a:lnSpc>
                <a:spcPct val="80000"/>
              </a:lnSpc>
              <a:defRPr/>
            </a:pPr>
            <a:r>
              <a:rPr lang="ru-RU" sz="2400" dirty="0" smtClean="0">
                <a:solidFill>
                  <a:schemeClr val="bg1"/>
                </a:solidFill>
              </a:rPr>
              <a:t>Кроме двух цветов можно подбирать три цвета. Для этого нужно мысленно провести три линии, образующие треугольник.</a:t>
            </a:r>
          </a:p>
          <a:p>
            <a:pPr eaLnBrk="1" hangingPunct="1">
              <a:lnSpc>
                <a:spcPct val="80000"/>
              </a:lnSpc>
              <a:defRPr/>
            </a:pPr>
            <a:r>
              <a:rPr lang="ru-RU" sz="2400" dirty="0" smtClean="0">
                <a:solidFill>
                  <a:schemeClr val="bg1"/>
                </a:solidFill>
              </a:rPr>
              <a:t>Возможно сочетание четырех цветов. Лучше, чтобы они присутствовали не в равной степени, а, например, в таком соотношении: два основных и два дополняющих (в аксессуарах: платок, сумочка, перчатки, украшения). </a:t>
            </a:r>
          </a:p>
        </p:txBody>
      </p:sp>
      <p:pic>
        <p:nvPicPr>
          <p:cNvPr id="3"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6237312"/>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Scale>
                                      <p:cBhvr>
                                        <p:cTn id="7" dur="1000" decel="50000" fill="hold">
                                          <p:stCondLst>
                                            <p:cond delay="0"/>
                                          </p:stCondLst>
                                        </p:cTn>
                                        <p:tgtEl>
                                          <p:spTgt spid="563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6323">
                                            <p:txEl>
                                              <p:pRg st="0" end="0"/>
                                            </p:txEl>
                                          </p:spTgt>
                                        </p:tgtEl>
                                        <p:attrNameLst>
                                          <p:attrName>ppt_x</p:attrName>
                                          <p:attrName>ppt_y</p:attrName>
                                        </p:attrNameLst>
                                      </p:cBhvr>
                                    </p:animMotion>
                                    <p:animEffect transition="in" filter="fade">
                                      <p:cBhvr>
                                        <p:cTn id="9" dur="1000"/>
                                        <p:tgtEl>
                                          <p:spTgt spid="563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Scale>
                                      <p:cBhvr>
                                        <p:cTn id="14" dur="1000" decel="50000" fill="hold">
                                          <p:stCondLst>
                                            <p:cond delay="0"/>
                                          </p:stCondLst>
                                        </p:cTn>
                                        <p:tgtEl>
                                          <p:spTgt spid="5632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6323">
                                            <p:txEl>
                                              <p:pRg st="1" end="1"/>
                                            </p:txEl>
                                          </p:spTgt>
                                        </p:tgtEl>
                                        <p:attrNameLst>
                                          <p:attrName>ppt_x</p:attrName>
                                          <p:attrName>ppt_y</p:attrName>
                                        </p:attrNameLst>
                                      </p:cBhvr>
                                    </p:animMotion>
                                    <p:animEffect transition="in" filter="fade">
                                      <p:cBhvr>
                                        <p:cTn id="16" dur="1000"/>
                                        <p:tgtEl>
                                          <p:spTgt spid="563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6323">
                                            <p:txEl>
                                              <p:pRg st="2" end="2"/>
                                            </p:txEl>
                                          </p:spTgt>
                                        </p:tgtEl>
                                        <p:attrNameLst>
                                          <p:attrName>style.visibility</p:attrName>
                                        </p:attrNameLst>
                                      </p:cBhvr>
                                      <p:to>
                                        <p:strVal val="visible"/>
                                      </p:to>
                                    </p:set>
                                    <p:animScale>
                                      <p:cBhvr>
                                        <p:cTn id="21" dur="1000" decel="50000" fill="hold">
                                          <p:stCondLst>
                                            <p:cond delay="0"/>
                                          </p:stCondLst>
                                        </p:cTn>
                                        <p:tgtEl>
                                          <p:spTgt spid="5632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6323">
                                            <p:txEl>
                                              <p:pRg st="2" end="2"/>
                                            </p:txEl>
                                          </p:spTgt>
                                        </p:tgtEl>
                                        <p:attrNameLst>
                                          <p:attrName>ppt_x</p:attrName>
                                          <p:attrName>ppt_y</p:attrName>
                                        </p:attrNameLst>
                                      </p:cBhvr>
                                    </p:animMotion>
                                    <p:animEffect transition="in" filter="fade">
                                      <p:cBhvr>
                                        <p:cTn id="23" dur="1000"/>
                                        <p:tgtEl>
                                          <p:spTgt spid="563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56323">
                                            <p:txEl>
                                              <p:pRg st="3" end="3"/>
                                            </p:txEl>
                                          </p:spTgt>
                                        </p:tgtEl>
                                        <p:attrNameLst>
                                          <p:attrName>style.visibility</p:attrName>
                                        </p:attrNameLst>
                                      </p:cBhvr>
                                      <p:to>
                                        <p:strVal val="visible"/>
                                      </p:to>
                                    </p:set>
                                    <p:animScale>
                                      <p:cBhvr>
                                        <p:cTn id="28" dur="1000" decel="50000" fill="hold">
                                          <p:stCondLst>
                                            <p:cond delay="0"/>
                                          </p:stCondLst>
                                        </p:cTn>
                                        <p:tgtEl>
                                          <p:spTgt spid="5632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6323">
                                            <p:txEl>
                                              <p:pRg st="3" end="3"/>
                                            </p:txEl>
                                          </p:spTgt>
                                        </p:tgtEl>
                                        <p:attrNameLst>
                                          <p:attrName>ppt_x</p:attrName>
                                          <p:attrName>ppt_y</p:attrName>
                                        </p:attrNameLst>
                                      </p:cBhvr>
                                    </p:animMotion>
                                    <p:animEffect transition="in" filter="fade">
                                      <p:cBhvr>
                                        <p:cTn id="30" dur="1000"/>
                                        <p:tgtEl>
                                          <p:spTgt spid="563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56323">
                                            <p:txEl>
                                              <p:pRg st="4" end="4"/>
                                            </p:txEl>
                                          </p:spTgt>
                                        </p:tgtEl>
                                        <p:attrNameLst>
                                          <p:attrName>style.visibility</p:attrName>
                                        </p:attrNameLst>
                                      </p:cBhvr>
                                      <p:to>
                                        <p:strVal val="visible"/>
                                      </p:to>
                                    </p:set>
                                    <p:animScale>
                                      <p:cBhvr>
                                        <p:cTn id="35" dur="1000" decel="50000" fill="hold">
                                          <p:stCondLst>
                                            <p:cond delay="0"/>
                                          </p:stCondLst>
                                        </p:cTn>
                                        <p:tgtEl>
                                          <p:spTgt spid="5632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6323">
                                            <p:txEl>
                                              <p:pRg st="4" end="4"/>
                                            </p:txEl>
                                          </p:spTgt>
                                        </p:tgtEl>
                                        <p:attrNameLst>
                                          <p:attrName>ppt_x</p:attrName>
                                          <p:attrName>ppt_y</p:attrName>
                                        </p:attrNameLst>
                                      </p:cBhvr>
                                    </p:animMotion>
                                    <p:animEffect transition="in" filter="fade">
                                      <p:cBhvr>
                                        <p:cTn id="37" dur="10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468313" y="260350"/>
            <a:ext cx="8229600" cy="1143000"/>
          </a:xfrm>
        </p:spPr>
        <p:txBody>
          <a:bodyPr/>
          <a:lstStyle/>
          <a:p>
            <a:pPr eaLnBrk="1" hangingPunct="1">
              <a:defRPr/>
            </a:pPr>
            <a:r>
              <a:rPr lang="ru-RU" dirty="0" smtClean="0">
                <a:solidFill>
                  <a:schemeClr val="accent5">
                    <a:lumMod val="50000"/>
                  </a:schemeClr>
                </a:solidFill>
              </a:rPr>
              <a:t>Цвет  в костюме</a:t>
            </a:r>
          </a:p>
        </p:txBody>
      </p:sp>
      <p:sp>
        <p:nvSpPr>
          <p:cNvPr id="93187" name="Rectangle 3"/>
          <p:cNvSpPr>
            <a:spLocks noGrp="1" noChangeArrowheads="1"/>
          </p:cNvSpPr>
          <p:nvPr>
            <p:ph idx="1"/>
          </p:nvPr>
        </p:nvSpPr>
        <p:spPr/>
        <p:txBody>
          <a:bodyPr/>
          <a:lstStyle/>
          <a:p>
            <a:pPr marL="179388" indent="447675" eaLnBrk="1" hangingPunct="1">
              <a:lnSpc>
                <a:spcPct val="90000"/>
              </a:lnSpc>
              <a:buFont typeface="Wingdings" pitchFamily="2" charset="2"/>
              <a:buNone/>
            </a:pPr>
            <a:r>
              <a:rPr lang="ru-RU" sz="3200" dirty="0" smtClean="0">
                <a:solidFill>
                  <a:schemeClr val="bg1"/>
                </a:solidFill>
                <a:latin typeface="Times New Roman" pitchFamily="18" charset="0"/>
              </a:rPr>
              <a:t>Красота в костюме начинается с цвета, так как это первое, что воспринимается в человеке.</a:t>
            </a:r>
          </a:p>
          <a:p>
            <a:pPr marL="179388" indent="447675" eaLnBrk="1" hangingPunct="1">
              <a:lnSpc>
                <a:spcPct val="90000"/>
              </a:lnSpc>
              <a:buFont typeface="Wingdings" pitchFamily="2" charset="2"/>
              <a:buNone/>
            </a:pPr>
            <a:r>
              <a:rPr lang="ru-RU" sz="3200" b="1" dirty="0" smtClean="0">
                <a:solidFill>
                  <a:schemeClr val="bg1"/>
                </a:solidFill>
                <a:latin typeface="Times New Roman" pitchFamily="18" charset="0"/>
              </a:rPr>
              <a:t>Цвет</a:t>
            </a:r>
            <a:r>
              <a:rPr lang="ru-RU" sz="3200" dirty="0" smtClean="0">
                <a:solidFill>
                  <a:schemeClr val="bg1"/>
                </a:solidFill>
                <a:latin typeface="Times New Roman" pitchFamily="18" charset="0"/>
              </a:rPr>
              <a:t> — это физиологическое ощущение человека.</a:t>
            </a:r>
          </a:p>
          <a:p>
            <a:pPr marL="179388" indent="447675" eaLnBrk="1" hangingPunct="1">
              <a:lnSpc>
                <a:spcPct val="90000"/>
              </a:lnSpc>
              <a:buFont typeface="Wingdings" pitchFamily="2" charset="2"/>
              <a:buNone/>
            </a:pPr>
            <a:r>
              <a:rPr lang="ru-RU" sz="3200" dirty="0" smtClean="0">
                <a:solidFill>
                  <a:schemeClr val="bg1"/>
                </a:solidFill>
                <a:latin typeface="Times New Roman" pitchFamily="18" charset="0"/>
              </a:rPr>
              <a:t>Цвета разделяются на хроматические (все цвета, кроме белого, черного и серого), ахроматические (оттенки серого в диапазоне белый — черный).</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1000"/>
                                        <p:tgtEl>
                                          <p:spTgt spid="93186"/>
                                        </p:tgtEl>
                                      </p:cBhvr>
                                    </p:animEffect>
                                    <p:anim calcmode="lin" valueType="num">
                                      <p:cBhvr>
                                        <p:cTn id="8" dur="1000" fill="hold"/>
                                        <p:tgtEl>
                                          <p:spTgt spid="93186"/>
                                        </p:tgtEl>
                                        <p:attrNameLst>
                                          <p:attrName>ppt_x</p:attrName>
                                        </p:attrNameLst>
                                      </p:cBhvr>
                                      <p:tavLst>
                                        <p:tav tm="0">
                                          <p:val>
                                            <p:strVal val="#ppt_x"/>
                                          </p:val>
                                        </p:tav>
                                        <p:tav tm="100000">
                                          <p:val>
                                            <p:strVal val="#ppt_x"/>
                                          </p:val>
                                        </p:tav>
                                      </p:tavLst>
                                    </p:anim>
                                    <p:anim calcmode="lin" valueType="num">
                                      <p:cBhvr>
                                        <p:cTn id="9" dur="1000" fill="hold"/>
                                        <p:tgtEl>
                                          <p:spTgt spid="931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 calcmode="lin" valueType="num">
                                      <p:cBhvr>
                                        <p:cTn id="14"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9318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931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31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93187">
                                            <p:txEl>
                                              <p:pRg st="1" end="1"/>
                                            </p:txEl>
                                          </p:spTgt>
                                        </p:tgtEl>
                                        <p:attrNameLst>
                                          <p:attrName>style.visibility</p:attrName>
                                        </p:attrNameLst>
                                      </p:cBhvr>
                                      <p:to>
                                        <p:strVal val="visible"/>
                                      </p:to>
                                    </p:set>
                                    <p:anim calcmode="lin" valueType="num">
                                      <p:cBhvr>
                                        <p:cTn id="22" dur="10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9318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931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31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9318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931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31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1" name="Picture 9" descr="50"/>
          <p:cNvPicPr>
            <a:picLocks noGrp="1" noChangeAspect="1" noChangeArrowheads="1"/>
          </p:cNvPicPr>
          <p:nvPr>
            <p:ph idx="1"/>
          </p:nvPr>
        </p:nvPicPr>
        <p:blipFill>
          <a:blip r:embed="rId2" cstate="print"/>
          <a:stretch>
            <a:fillRect/>
          </a:stretch>
        </p:blipFill>
        <p:spPr>
          <a:xfrm>
            <a:off x="5108447" y="1556792"/>
            <a:ext cx="3343275" cy="33432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800" name="Picture 8" descr="3"/>
          <p:cNvPicPr>
            <a:picLocks noGrp="1" noChangeAspect="1" noChangeArrowheads="1"/>
          </p:cNvPicPr>
          <p:nvPr>
            <p:ph sz="half" idx="4294967295"/>
          </p:nvPr>
        </p:nvPicPr>
        <p:blipFill rotWithShape="1">
          <a:blip r:embed="rId3" cstate="print"/>
          <a:srcRect b="9081"/>
          <a:stretch/>
        </p:blipFill>
        <p:spPr>
          <a:xfrm>
            <a:off x="433913" y="1628800"/>
            <a:ext cx="4038600" cy="25922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3802" name="Text Box 10"/>
          <p:cNvSpPr txBox="1">
            <a:spLocks noChangeArrowheads="1"/>
          </p:cNvSpPr>
          <p:nvPr/>
        </p:nvSpPr>
        <p:spPr bwMode="auto">
          <a:xfrm>
            <a:off x="899592" y="4792519"/>
            <a:ext cx="3743325" cy="396875"/>
          </a:xfrm>
          <a:prstGeom prst="rect">
            <a:avLst/>
          </a:prstGeom>
          <a:noFill/>
          <a:ln w="9525">
            <a:noFill/>
            <a:miter lim="800000"/>
            <a:headEnd/>
            <a:tailEnd/>
          </a:ln>
          <a:effectLst/>
        </p:spPr>
        <p:txBody>
          <a:bodyPr>
            <a:spAutoFit/>
          </a:bodyPr>
          <a:lstStyle/>
          <a:p>
            <a:pPr>
              <a:spcBef>
                <a:spcPct val="50000"/>
              </a:spcBef>
            </a:pPr>
            <a:r>
              <a:rPr lang="ru-RU" dirty="0" smtClean="0">
                <a:solidFill>
                  <a:schemeClr val="bg1"/>
                </a:solidFill>
              </a:rPr>
              <a:t>    Ахроматические </a:t>
            </a:r>
            <a:r>
              <a:rPr lang="ru-RU" dirty="0">
                <a:solidFill>
                  <a:schemeClr val="bg1"/>
                </a:solidFill>
              </a:rPr>
              <a:t>цвета</a:t>
            </a:r>
          </a:p>
        </p:txBody>
      </p:sp>
      <p:sp>
        <p:nvSpPr>
          <p:cNvPr id="33803" name="Text Box 11"/>
          <p:cNvSpPr txBox="1">
            <a:spLocks noChangeArrowheads="1"/>
          </p:cNvSpPr>
          <p:nvPr/>
        </p:nvSpPr>
        <p:spPr bwMode="auto">
          <a:xfrm>
            <a:off x="5364163" y="5516563"/>
            <a:ext cx="3095625" cy="396875"/>
          </a:xfrm>
          <a:prstGeom prst="rect">
            <a:avLst/>
          </a:prstGeom>
          <a:noFill/>
          <a:ln w="9525">
            <a:noFill/>
            <a:miter lim="800000"/>
            <a:headEnd/>
            <a:tailEnd/>
          </a:ln>
          <a:effectLst/>
        </p:spPr>
        <p:txBody>
          <a:bodyPr>
            <a:spAutoFit/>
          </a:bodyPr>
          <a:lstStyle/>
          <a:p>
            <a:pPr>
              <a:spcBef>
                <a:spcPct val="50000"/>
              </a:spcBef>
            </a:pPr>
            <a:r>
              <a:rPr lang="ru-RU" dirty="0" smtClean="0">
                <a:solidFill>
                  <a:schemeClr val="bg1"/>
                </a:solidFill>
              </a:rPr>
              <a:t>   Хроматические </a:t>
            </a:r>
            <a:r>
              <a:rPr lang="ru-RU" dirty="0">
                <a:solidFill>
                  <a:schemeClr val="bg1"/>
                </a:solidFill>
              </a:rPr>
              <a:t>цвета</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wedge">
                                      <p:cBhvr>
                                        <p:cTn id="7" dur="2000"/>
                                        <p:tgtEl>
                                          <p:spTgt spid="3380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 calcmode="lin" valueType="num">
                                      <p:cBhvr>
                                        <p:cTn id="12" dur="1000" fill="hold"/>
                                        <p:tgtEl>
                                          <p:spTgt spid="33802"/>
                                        </p:tgtEl>
                                        <p:attrNameLst>
                                          <p:attrName>ppt_x</p:attrName>
                                        </p:attrNameLst>
                                      </p:cBhvr>
                                      <p:tavLst>
                                        <p:tav tm="0">
                                          <p:val>
                                            <p:strVal val="#ppt_x-.2"/>
                                          </p:val>
                                        </p:tav>
                                        <p:tav tm="100000">
                                          <p:val>
                                            <p:strVal val="#ppt_x"/>
                                          </p:val>
                                        </p:tav>
                                      </p:tavLst>
                                    </p:anim>
                                    <p:anim calcmode="lin" valueType="num">
                                      <p:cBhvr>
                                        <p:cTn id="13" dur="1000" fill="hold"/>
                                        <p:tgtEl>
                                          <p:spTgt spid="3380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80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3801"/>
                                        </p:tgtEl>
                                        <p:attrNameLst>
                                          <p:attrName>style.visibility</p:attrName>
                                        </p:attrNameLst>
                                      </p:cBhvr>
                                      <p:to>
                                        <p:strVal val="visible"/>
                                      </p:to>
                                    </p:set>
                                    <p:animEffect transition="in" filter="circle(in)">
                                      <p:cBhvr>
                                        <p:cTn id="19" dur="2000"/>
                                        <p:tgtEl>
                                          <p:spTgt spid="338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803"/>
                                        </p:tgtEl>
                                        <p:attrNameLst>
                                          <p:attrName>style.visibility</p:attrName>
                                        </p:attrNameLst>
                                      </p:cBhvr>
                                      <p:to>
                                        <p:strVal val="visible"/>
                                      </p:to>
                                    </p:set>
                                    <p:animEffect transition="in" filter="fade">
                                      <p:cBhvr>
                                        <p:cTn id="24" dur="20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338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28596" y="785794"/>
            <a:ext cx="8229600" cy="5523526"/>
          </a:xfrm>
          <a:noFill/>
          <a:ln/>
        </p:spPr>
        <p:txBody>
          <a:bodyPr>
            <a:normAutofit lnSpcReduction="10000"/>
          </a:bodyPr>
          <a:lstStyle/>
          <a:p>
            <a:pPr algn="ctr">
              <a:buNone/>
            </a:pPr>
            <a:r>
              <a:rPr lang="ru-RU" sz="2800" b="1" dirty="0" smtClean="0">
                <a:solidFill>
                  <a:schemeClr val="accent5">
                    <a:lumMod val="50000"/>
                  </a:schemeClr>
                </a:solidFill>
              </a:rPr>
              <a:t>Цветотипы внешности</a:t>
            </a:r>
          </a:p>
          <a:p>
            <a:pPr marL="137160" indent="0">
              <a:buNone/>
            </a:pPr>
            <a:r>
              <a:rPr lang="ru-RU" sz="2000" dirty="0" smtClean="0">
                <a:solidFill>
                  <a:schemeClr val="bg1"/>
                </a:solidFill>
              </a:rPr>
              <a:t>    Впервые изучением цветотипов внешности занялся швейцарский художник Йоханнес Иттен. Он проводил исследования цвета и вел авторский курс по цветоведению в частной школе искусств, которая готовила профессиональных художников и архитекторов. Однажды Йоханнес Иттен, наблюдая за работой студентов и изучая художественные этюды, сделал интересное наблюдение: цвета и оттенки, которые были использованы студентами, имели очевидную связь с их внешностью. Брюнетки, блондинки, шатенки и рыжеволосые красавицы использовали в своих этюдах различные краски с различной интенсивностью. Выявив эту закономерность, Йоханнес Иттен сформулировал теорию о цветотипах внешности.</a:t>
            </a:r>
          </a:p>
          <a:p>
            <a:pPr marL="137160" indent="0">
              <a:buNone/>
            </a:pPr>
            <a:r>
              <a:rPr lang="ru-RU" sz="2000" dirty="0" smtClean="0">
                <a:solidFill>
                  <a:schemeClr val="bg1"/>
                </a:solidFill>
              </a:rPr>
              <a:t>    В конце 20 века в Европе выходит сразу несколько книг, посвященных цветотипам: например, «Цвета красоты» Кэрол Джексон, «Ваш неповторимый стиль» под авторством Франциски Цингель и Гизелы Ватерман, и другие. Книги были переведены на несколько языков, в том числе и на русский. Теория о цветотипах внешности быстро завоевала популярность, особенно у дизайнеров, модельеров и стилистов.</a:t>
            </a:r>
            <a:endParaRPr lang="ru-RU" sz="2000" dirty="0" smtClean="0">
              <a:solidFill>
                <a:schemeClr val="bg1"/>
              </a:solidFill>
              <a:effectLst/>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1">
                                            <p:bg/>
                                          </p:spTgt>
                                        </p:tgtEl>
                                        <p:attrNameLst>
                                          <p:attrName>style.visibility</p:attrName>
                                        </p:attrNameLst>
                                      </p:cBhvr>
                                      <p:to>
                                        <p:strVal val="visible"/>
                                      </p:to>
                                    </p:set>
                                    <p:animEffect transition="in" filter="dissolve">
                                      <p:cBhvr>
                                        <p:cTn id="7" dur="500"/>
                                        <p:tgtEl>
                                          <p:spTgt spid="73731">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dissolve">
                                      <p:cBhvr>
                                        <p:cTn id="12" dur="500"/>
                                        <p:tgtEl>
                                          <p:spTgt spid="73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dissolve">
                                      <p:cBhvr>
                                        <p:cTn id="17" dur="50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dissolve">
                                      <p:cBhvr>
                                        <p:cTn id="22"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sz="half" idx="1"/>
          </p:nvPr>
        </p:nvSpPr>
        <p:spPr>
          <a:xfrm>
            <a:off x="395536" y="476672"/>
            <a:ext cx="4038600" cy="4525963"/>
          </a:xfrm>
        </p:spPr>
        <p:txBody>
          <a:bodyPr>
            <a:noAutofit/>
          </a:bodyPr>
          <a:lstStyle/>
          <a:p>
            <a:pPr eaLnBrk="1" hangingPunct="1">
              <a:lnSpc>
                <a:spcPct val="80000"/>
              </a:lnSpc>
              <a:buFont typeface="Wingdings" pitchFamily="2" charset="2"/>
              <a:buNone/>
              <a:defRPr/>
            </a:pPr>
            <a:r>
              <a:rPr lang="ru-RU" sz="2400" b="1" dirty="0" smtClean="0">
                <a:solidFill>
                  <a:schemeClr val="bg1"/>
                </a:solidFill>
                <a:latin typeface="Times New Roman" pitchFamily="18" charset="0"/>
              </a:rPr>
              <a:t>     ЦВЕТОТИП «ВЕСНА»</a:t>
            </a:r>
            <a:r>
              <a:rPr lang="ru-RU" sz="2400" dirty="0" smtClean="0">
                <a:solidFill>
                  <a:schemeClr val="bg1"/>
                </a:solidFill>
                <a:latin typeface="Times New Roman" pitchFamily="18" charset="0"/>
              </a:rPr>
              <a:t/>
            </a:r>
            <a:br>
              <a:rPr lang="ru-RU" sz="2400" dirty="0" smtClean="0">
                <a:solidFill>
                  <a:schemeClr val="bg1"/>
                </a:solidFill>
                <a:latin typeface="Times New Roman" pitchFamily="18" charset="0"/>
              </a:rPr>
            </a:br>
            <a:r>
              <a:rPr lang="ru-RU" sz="2400" dirty="0" smtClean="0">
                <a:solidFill>
                  <a:schemeClr val="bg1"/>
                </a:solidFill>
                <a:latin typeface="Times New Roman" pitchFamily="18" charset="0"/>
              </a:rPr>
              <a:t>Девушки весеннего цветотипа часто натуральные блондинки или светлые шатенки. </a:t>
            </a:r>
            <a:br>
              <a:rPr lang="ru-RU" sz="2400" dirty="0" smtClean="0">
                <a:solidFill>
                  <a:schemeClr val="bg1"/>
                </a:solidFill>
                <a:latin typeface="Times New Roman" pitchFamily="18" charset="0"/>
              </a:rPr>
            </a:br>
            <a:r>
              <a:rPr lang="ru-RU" sz="2400" dirty="0" smtClean="0">
                <a:solidFill>
                  <a:schemeClr val="bg1"/>
                </a:solidFill>
                <a:latin typeface="Times New Roman" pitchFamily="18" charset="0"/>
              </a:rPr>
              <a:t>Цвет волос имеет золотистый, «пшеничный» или янтарный отлив. Носителям этого цветотипа подходят нежные, тона в одежде — цвет молодой зелени, бирюза, изумрудный, золотистый, коралловый, персиковый, терракотовый. </a:t>
            </a:r>
          </a:p>
        </p:txBody>
      </p:sp>
      <p:pic>
        <p:nvPicPr>
          <p:cNvPr id="34820" name="Picture 6" descr="4532"/>
          <p:cNvPicPr>
            <a:picLocks noGrp="1" noChangeAspect="1" noChangeArrowheads="1"/>
          </p:cNvPicPr>
          <p:nvPr>
            <p:ph sz="quarter" idx="2"/>
          </p:nvPr>
        </p:nvPicPr>
        <p:blipFill>
          <a:blip r:embed="rId2" cstate="print"/>
          <a:srcRect/>
          <a:stretch>
            <a:fillRect/>
          </a:stretch>
        </p:blipFill>
        <p:spPr>
          <a:xfrm>
            <a:off x="6876256" y="188640"/>
            <a:ext cx="2127988" cy="2734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821" name="Picture 9" descr="4529"/>
          <p:cNvPicPr>
            <a:picLocks noGrp="1" noChangeAspect="1" noChangeArrowheads="1"/>
          </p:cNvPicPr>
          <p:nvPr>
            <p:ph sz="quarter" idx="3"/>
          </p:nvPr>
        </p:nvPicPr>
        <p:blipFill>
          <a:blip r:embed="rId3" cstate="print"/>
          <a:srcRect/>
          <a:stretch>
            <a:fillRect/>
          </a:stretch>
        </p:blipFill>
        <p:spPr>
          <a:xfrm rot="20986282">
            <a:off x="4570533" y="2924926"/>
            <a:ext cx="2676630" cy="34413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34821"/>
                                        </p:tgtEl>
                                        <p:attrNameLst>
                                          <p:attrName>style.visibility</p:attrName>
                                        </p:attrNameLst>
                                      </p:cBhvr>
                                      <p:to>
                                        <p:strVal val="visible"/>
                                      </p:to>
                                    </p:set>
                                    <p:animEffect transition="in" filter="fade">
                                      <p:cBhvr>
                                        <p:cTn id="13" dur="1000"/>
                                        <p:tgtEl>
                                          <p:spTgt spid="34821"/>
                                        </p:tgtEl>
                                      </p:cBhvr>
                                    </p:animEffect>
                                    <p:anim calcmode="lin" valueType="num">
                                      <p:cBhvr>
                                        <p:cTn id="14" dur="1000" fill="hold"/>
                                        <p:tgtEl>
                                          <p:spTgt spid="34821"/>
                                        </p:tgtEl>
                                        <p:attrNameLst>
                                          <p:attrName>ppt_x</p:attrName>
                                        </p:attrNameLst>
                                      </p:cBhvr>
                                      <p:tavLst>
                                        <p:tav tm="0">
                                          <p:val>
                                            <p:strVal val="#ppt_x-.1"/>
                                          </p:val>
                                        </p:tav>
                                        <p:tav tm="100000">
                                          <p:val>
                                            <p:strVal val="#ppt_x"/>
                                          </p:val>
                                        </p:tav>
                                      </p:tavLst>
                                    </p:anim>
                                    <p:anim calcmode="lin" valueType="num">
                                      <p:cBhvr>
                                        <p:cTn id="15" dur="10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4820"/>
                                        </p:tgtEl>
                                        <p:attrNameLst>
                                          <p:attrName>style.visibility</p:attrName>
                                        </p:attrNameLst>
                                      </p:cBhvr>
                                      <p:to>
                                        <p:strVal val="visible"/>
                                      </p:to>
                                    </p:set>
                                    <p:anim calcmode="lin" valueType="num">
                                      <p:cBhvr>
                                        <p:cTn id="20" dur="500" fill="hold"/>
                                        <p:tgtEl>
                                          <p:spTgt spid="34820"/>
                                        </p:tgtEl>
                                        <p:attrNameLst>
                                          <p:attrName>ppt_w</p:attrName>
                                        </p:attrNameLst>
                                      </p:cBhvr>
                                      <p:tavLst>
                                        <p:tav tm="0">
                                          <p:val>
                                            <p:fltVal val="0"/>
                                          </p:val>
                                        </p:tav>
                                        <p:tav tm="100000">
                                          <p:val>
                                            <p:strVal val="#ppt_w"/>
                                          </p:val>
                                        </p:tav>
                                      </p:tavLst>
                                    </p:anim>
                                    <p:anim calcmode="lin" valueType="num">
                                      <p:cBhvr>
                                        <p:cTn id="21"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sz="half" idx="1"/>
          </p:nvPr>
        </p:nvSpPr>
        <p:spPr>
          <a:xfrm>
            <a:off x="395288" y="333375"/>
            <a:ext cx="4398962" cy="6047953"/>
          </a:xfrm>
        </p:spPr>
        <p:txBody>
          <a:bodyPr>
            <a:normAutofit fontScale="92500"/>
          </a:bodyPr>
          <a:lstStyle/>
          <a:p>
            <a:pPr eaLnBrk="1" hangingPunct="1">
              <a:lnSpc>
                <a:spcPct val="80000"/>
              </a:lnSpc>
              <a:buFont typeface="Wingdings" pitchFamily="2" charset="2"/>
              <a:buNone/>
              <a:defRPr/>
            </a:pPr>
            <a:r>
              <a:rPr lang="ru-RU" sz="2400" b="1" dirty="0" smtClean="0"/>
              <a:t>      </a:t>
            </a:r>
            <a:r>
              <a:rPr lang="ru-RU" sz="2600" b="1" dirty="0" smtClean="0">
                <a:solidFill>
                  <a:schemeClr val="bg1"/>
                </a:solidFill>
              </a:rPr>
              <a:t>ЦВЕТОТИП «ЛЕТО»</a:t>
            </a:r>
            <a:r>
              <a:rPr lang="ru-RU" sz="2600" dirty="0" smtClean="0">
                <a:solidFill>
                  <a:schemeClr val="bg1"/>
                </a:solidFill>
              </a:rPr>
              <a:t/>
            </a:r>
            <a:br>
              <a:rPr lang="ru-RU" sz="2600" dirty="0" smtClean="0">
                <a:solidFill>
                  <a:schemeClr val="bg1"/>
                </a:solidFill>
              </a:rPr>
            </a:br>
            <a:r>
              <a:rPr lang="ru-RU" sz="2600" dirty="0" smtClean="0">
                <a:solidFill>
                  <a:schemeClr val="bg1"/>
                </a:solidFill>
              </a:rPr>
              <a:t> У девушек этого цветотипа русые либо пепельные волосы, серые, зеленые, водянисто-голубые или светло-карие глаза и светлая кожа — сероватая или оливковая, с близко расположенными сосудами и покраснениями.</a:t>
            </a:r>
            <a:br>
              <a:rPr lang="ru-RU" sz="2600" dirty="0" smtClean="0">
                <a:solidFill>
                  <a:schemeClr val="bg1"/>
                </a:solidFill>
              </a:rPr>
            </a:br>
            <a:r>
              <a:rPr lang="ru-RU" sz="2600" dirty="0" smtClean="0">
                <a:solidFill>
                  <a:schemeClr val="bg1"/>
                </a:solidFill>
              </a:rPr>
              <a:t>Людям летней «масти» подходят спокойные, приглушенные, неяркие тона — разные оттенки серого, голубой, фиолетовый (от светлой сирени до насыщенной сливы) и розовый. </a:t>
            </a:r>
            <a:r>
              <a:rPr lang="ru-RU" sz="2400" i="1" dirty="0" smtClean="0"/>
              <a:t/>
            </a:r>
            <a:br>
              <a:rPr lang="ru-RU" sz="2400" i="1" dirty="0" smtClean="0"/>
            </a:br>
            <a:endParaRPr lang="ru-RU" sz="2400" i="1" dirty="0" smtClean="0"/>
          </a:p>
        </p:txBody>
      </p:sp>
      <p:pic>
        <p:nvPicPr>
          <p:cNvPr id="35843" name="Picture 6" descr="4530"/>
          <p:cNvPicPr>
            <a:picLocks noGrp="1" noChangeAspect="1" noChangeArrowheads="1"/>
          </p:cNvPicPr>
          <p:nvPr>
            <p:ph sz="quarter" idx="2"/>
          </p:nvPr>
        </p:nvPicPr>
        <p:blipFill>
          <a:blip r:embed="rId2" cstate="print"/>
          <a:srcRect/>
          <a:stretch>
            <a:fillRect/>
          </a:stretch>
        </p:blipFill>
        <p:spPr>
          <a:xfrm>
            <a:off x="6438778" y="346122"/>
            <a:ext cx="2428875" cy="31226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5844" name="Picture 10" descr="4531"/>
          <p:cNvPicPr>
            <a:picLocks noGrp="1" noChangeAspect="1" noChangeArrowheads="1"/>
          </p:cNvPicPr>
          <p:nvPr>
            <p:ph sz="quarter" idx="3"/>
          </p:nvPr>
        </p:nvPicPr>
        <p:blipFill>
          <a:blip r:embed="rId3" cstate="print"/>
          <a:srcRect/>
          <a:stretch>
            <a:fillRect/>
          </a:stretch>
        </p:blipFill>
        <p:spPr>
          <a:xfrm>
            <a:off x="4644008" y="3284984"/>
            <a:ext cx="2543175" cy="32686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fade">
                                      <p:cBhvr>
                                        <p:cTn id="13" dur="2000"/>
                                        <p:tgtEl>
                                          <p:spTgt spid="35844"/>
                                        </p:tgtEl>
                                      </p:cBhvr>
                                    </p:animEffect>
                                    <p:anim calcmode="lin" valueType="num">
                                      <p:cBhvr>
                                        <p:cTn id="14" dur="2000" fill="hold"/>
                                        <p:tgtEl>
                                          <p:spTgt spid="35844"/>
                                        </p:tgtEl>
                                        <p:attrNameLst>
                                          <p:attrName>style.rotation</p:attrName>
                                        </p:attrNameLst>
                                      </p:cBhvr>
                                      <p:tavLst>
                                        <p:tav tm="0">
                                          <p:val>
                                            <p:fltVal val="720"/>
                                          </p:val>
                                        </p:tav>
                                        <p:tav tm="100000">
                                          <p:val>
                                            <p:fltVal val="0"/>
                                          </p:val>
                                        </p:tav>
                                      </p:tavLst>
                                    </p:anim>
                                    <p:anim calcmode="lin" valueType="num">
                                      <p:cBhvr>
                                        <p:cTn id="15" dur="2000" fill="hold"/>
                                        <p:tgtEl>
                                          <p:spTgt spid="35844"/>
                                        </p:tgtEl>
                                        <p:attrNameLst>
                                          <p:attrName>ppt_h</p:attrName>
                                        </p:attrNameLst>
                                      </p:cBhvr>
                                      <p:tavLst>
                                        <p:tav tm="0">
                                          <p:val>
                                            <p:fltVal val="0"/>
                                          </p:val>
                                        </p:tav>
                                        <p:tav tm="100000">
                                          <p:val>
                                            <p:strVal val="#ppt_h"/>
                                          </p:val>
                                        </p:tav>
                                      </p:tavLst>
                                    </p:anim>
                                    <p:anim calcmode="lin" valueType="num">
                                      <p:cBhvr>
                                        <p:cTn id="16" dur="2000" fill="hold"/>
                                        <p:tgtEl>
                                          <p:spTgt spid="35844"/>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5843"/>
                                        </p:tgtEl>
                                        <p:attrNameLst>
                                          <p:attrName>style.visibility</p:attrName>
                                        </p:attrNameLst>
                                      </p:cBhvr>
                                      <p:to>
                                        <p:strVal val="visible"/>
                                      </p:to>
                                    </p:set>
                                    <p:anim calcmode="lin" valueType="num">
                                      <p:cBhvr>
                                        <p:cTn id="21" dur="500" fill="hold"/>
                                        <p:tgtEl>
                                          <p:spTgt spid="35843"/>
                                        </p:tgtEl>
                                        <p:attrNameLst>
                                          <p:attrName>ppt_w</p:attrName>
                                        </p:attrNameLst>
                                      </p:cBhvr>
                                      <p:tavLst>
                                        <p:tav tm="0">
                                          <p:val>
                                            <p:fltVal val="0"/>
                                          </p:val>
                                        </p:tav>
                                        <p:tav tm="100000">
                                          <p:val>
                                            <p:strVal val="#ppt_w"/>
                                          </p:val>
                                        </p:tav>
                                      </p:tavLst>
                                    </p:anim>
                                    <p:anim calcmode="lin" valueType="num">
                                      <p:cBhvr>
                                        <p:cTn id="22" dur="500" fill="hold"/>
                                        <p:tgtEl>
                                          <p:spTgt spid="358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sz="half" idx="1"/>
          </p:nvPr>
        </p:nvSpPr>
        <p:spPr>
          <a:xfrm>
            <a:off x="250825" y="260350"/>
            <a:ext cx="4398963" cy="4105275"/>
          </a:xfrm>
        </p:spPr>
        <p:txBody>
          <a:bodyPr>
            <a:noAutofit/>
          </a:bodyPr>
          <a:lstStyle/>
          <a:p>
            <a:pPr eaLnBrk="1" hangingPunct="1">
              <a:lnSpc>
                <a:spcPct val="80000"/>
              </a:lnSpc>
              <a:buFont typeface="Wingdings" pitchFamily="2" charset="2"/>
              <a:buNone/>
              <a:defRPr/>
            </a:pPr>
            <a:r>
              <a:rPr lang="ru-RU" sz="2400" dirty="0" smtClean="0">
                <a:solidFill>
                  <a:schemeClr val="bg1"/>
                </a:solidFill>
              </a:rPr>
              <a:t>     </a:t>
            </a:r>
            <a:r>
              <a:rPr lang="ru-RU" sz="2400" b="1" dirty="0" smtClean="0">
                <a:solidFill>
                  <a:schemeClr val="bg1"/>
                </a:solidFill>
              </a:rPr>
              <a:t>ЦВЕТОТИП «ОСЕНЬ»</a:t>
            </a:r>
            <a:r>
              <a:rPr lang="ru-RU" sz="2400" dirty="0" smtClean="0">
                <a:solidFill>
                  <a:schemeClr val="bg1"/>
                </a:solidFill>
              </a:rPr>
              <a:t/>
            </a:r>
            <a:br>
              <a:rPr lang="ru-RU" sz="2400" dirty="0" smtClean="0">
                <a:solidFill>
                  <a:schemeClr val="bg1"/>
                </a:solidFill>
              </a:rPr>
            </a:br>
            <a:r>
              <a:rPr lang="ru-RU" sz="2400" dirty="0" smtClean="0">
                <a:solidFill>
                  <a:schemeClr val="bg1"/>
                </a:solidFill>
              </a:rPr>
              <a:t>Для девушек этого цветотипа характерен зеленый, янтарно</a:t>
            </a:r>
            <a:r>
              <a:rPr lang="ru-RU" sz="2400" dirty="0">
                <a:solidFill>
                  <a:schemeClr val="bg1"/>
                </a:solidFill>
              </a:rPr>
              <a:t> </a:t>
            </a:r>
            <a:r>
              <a:rPr lang="ru-RU" sz="2400" dirty="0" smtClean="0">
                <a:solidFill>
                  <a:schemeClr val="bg1"/>
                </a:solidFill>
              </a:rPr>
              <a:t>или коньячно-карий цвет глаз и волосы всех оттенков рыжего — медного, каштанового, огненного, коричневого с красноватым отливом. Подчеркнуть «теплоту» своей внешности им помогут одежда и аксессуары землистых тонов и оттенков увядающей зелени: кирпичного, коричневого, морковного, горчичного, болотисто-зеленого, бирюзового и золотого цветов.  </a:t>
            </a:r>
          </a:p>
        </p:txBody>
      </p:sp>
      <p:pic>
        <p:nvPicPr>
          <p:cNvPr id="36867" name="Picture 11" descr="4533"/>
          <p:cNvPicPr>
            <a:picLocks noGrp="1" noChangeAspect="1" noChangeArrowheads="1"/>
          </p:cNvPicPr>
          <p:nvPr>
            <p:ph sz="quarter" idx="2"/>
          </p:nvPr>
        </p:nvPicPr>
        <p:blipFill>
          <a:blip r:embed="rId2" cstate="print"/>
          <a:srcRect/>
          <a:stretch>
            <a:fillRect/>
          </a:stretch>
        </p:blipFill>
        <p:spPr>
          <a:xfrm>
            <a:off x="6443663" y="260350"/>
            <a:ext cx="2406650" cy="30940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6868" name="Picture 15" descr="4539"/>
          <p:cNvPicPr>
            <a:picLocks noGrp="1" noChangeAspect="1" noChangeArrowheads="1"/>
          </p:cNvPicPr>
          <p:nvPr>
            <p:ph sz="quarter" idx="3"/>
          </p:nvPr>
        </p:nvPicPr>
        <p:blipFill>
          <a:blip r:embed="rId3" cstate="print"/>
          <a:srcRect/>
          <a:stretch>
            <a:fillRect/>
          </a:stretch>
        </p:blipFill>
        <p:spPr>
          <a:xfrm rot="21252254">
            <a:off x="4859338" y="3429000"/>
            <a:ext cx="2430462" cy="3124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strips(down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wipe(down)">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Scale>
                                      <p:cBhvr>
                                        <p:cTn id="17" dur="1000" decel="50000" fill="hold">
                                          <p:stCondLst>
                                            <p:cond delay="0"/>
                                          </p:stCondLst>
                                        </p:cTn>
                                        <p:tgtEl>
                                          <p:spTgt spid="368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6868"/>
                                        </p:tgtEl>
                                        <p:attrNameLst>
                                          <p:attrName>ppt_x</p:attrName>
                                          <p:attrName>ppt_y</p:attrName>
                                        </p:attrNameLst>
                                      </p:cBhvr>
                                    </p:animMotion>
                                    <p:animEffect transition="in" filter="fade">
                                      <p:cBhvr>
                                        <p:cTn id="19"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sz="half" idx="1"/>
          </p:nvPr>
        </p:nvSpPr>
        <p:spPr>
          <a:xfrm>
            <a:off x="250825" y="549275"/>
            <a:ext cx="4327525" cy="6308725"/>
          </a:xfrm>
        </p:spPr>
        <p:txBody>
          <a:bodyPr>
            <a:normAutofit/>
          </a:bodyPr>
          <a:lstStyle/>
          <a:p>
            <a:pPr eaLnBrk="1" hangingPunct="1">
              <a:lnSpc>
                <a:spcPct val="80000"/>
              </a:lnSpc>
              <a:buFont typeface="Wingdings" pitchFamily="2" charset="2"/>
              <a:buNone/>
              <a:defRPr/>
            </a:pPr>
            <a:r>
              <a:rPr lang="ru-RU" sz="2400" b="1" dirty="0" smtClean="0"/>
              <a:t>     </a:t>
            </a:r>
            <a:r>
              <a:rPr lang="ru-RU" sz="2400" b="1" dirty="0" smtClean="0">
                <a:solidFill>
                  <a:schemeClr val="bg1"/>
                </a:solidFill>
              </a:rPr>
              <a:t>ЦВЕТОТИП «ЗИМА»</a:t>
            </a:r>
            <a:r>
              <a:rPr lang="ru-RU" sz="2400" dirty="0" smtClean="0">
                <a:solidFill>
                  <a:schemeClr val="bg1"/>
                </a:solidFill>
              </a:rPr>
              <a:t/>
            </a:r>
            <a:br>
              <a:rPr lang="ru-RU" sz="2400" dirty="0" smtClean="0">
                <a:solidFill>
                  <a:schemeClr val="bg1"/>
                </a:solidFill>
              </a:rPr>
            </a:br>
            <a:r>
              <a:rPr lang="ru-RU" sz="2400" dirty="0" smtClean="0">
                <a:solidFill>
                  <a:schemeClr val="bg1"/>
                </a:solidFill>
              </a:rPr>
              <a:t>Носители этого цветотипа — смуглокожие брюнетки или глубокие шатенки. Цвет глаз — темно-карий. Зима — единственный цветотип, который не портит черно-белая гамма. От насыщенных, ярких оттенков (оранжевого, ярко-зеленого, желтого) лучше отказаться в пользу темно-розовых (малинового, рубинового, бордо), чернильно-фиолетового, бирюзового и кофейного оттенков.</a:t>
            </a:r>
            <a:r>
              <a:rPr lang="ru-RU" sz="2400" dirty="0" smtClean="0"/>
              <a:t/>
            </a:r>
            <a:br>
              <a:rPr lang="ru-RU" sz="2400" dirty="0" smtClean="0"/>
            </a:br>
            <a:r>
              <a:rPr lang="ru-RU" sz="2400" dirty="0" smtClean="0"/>
              <a:t/>
            </a:r>
            <a:br>
              <a:rPr lang="ru-RU" sz="2400" dirty="0" smtClean="0"/>
            </a:br>
            <a:endParaRPr lang="ru-RU" sz="2400" dirty="0" smtClean="0"/>
          </a:p>
        </p:txBody>
      </p:sp>
      <p:pic>
        <p:nvPicPr>
          <p:cNvPr id="37891" name="Picture 5" descr="4534"/>
          <p:cNvPicPr>
            <a:picLocks noGrp="1" noChangeAspect="1" noChangeArrowheads="1"/>
          </p:cNvPicPr>
          <p:nvPr>
            <p:ph sz="quarter" idx="2"/>
          </p:nvPr>
        </p:nvPicPr>
        <p:blipFill>
          <a:blip r:embed="rId2" cstate="print"/>
          <a:srcRect/>
          <a:stretch>
            <a:fillRect/>
          </a:stretch>
        </p:blipFill>
        <p:spPr>
          <a:xfrm>
            <a:off x="5868144" y="260648"/>
            <a:ext cx="2763837" cy="35544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892" name="Picture 9" descr="4535"/>
          <p:cNvPicPr>
            <a:picLocks noGrp="1" noChangeAspect="1" noChangeArrowheads="1"/>
          </p:cNvPicPr>
          <p:nvPr>
            <p:ph sz="quarter" idx="3"/>
          </p:nvPr>
        </p:nvPicPr>
        <p:blipFill>
          <a:blip r:embed="rId3" cstate="print"/>
          <a:srcRect/>
          <a:stretch>
            <a:fillRect/>
          </a:stretch>
        </p:blipFill>
        <p:spPr>
          <a:xfrm>
            <a:off x="4643438" y="3847806"/>
            <a:ext cx="2160810" cy="27784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432" y="6237312"/>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randombar(horizontal)">
                                      <p:cBhvr>
                                        <p:cTn id="7" dur="5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p:cTn id="12" dur="500" fill="hold"/>
                                        <p:tgtEl>
                                          <p:spTgt spid="37891"/>
                                        </p:tgtEl>
                                        <p:attrNameLst>
                                          <p:attrName>ppt_w</p:attrName>
                                        </p:attrNameLst>
                                      </p:cBhvr>
                                      <p:tavLst>
                                        <p:tav tm="0">
                                          <p:val>
                                            <p:fltVal val="0"/>
                                          </p:val>
                                        </p:tav>
                                        <p:tav tm="100000">
                                          <p:val>
                                            <p:strVal val="#ppt_w"/>
                                          </p:val>
                                        </p:tav>
                                      </p:tavLst>
                                    </p:anim>
                                    <p:anim calcmode="lin" valueType="num">
                                      <p:cBhvr>
                                        <p:cTn id="13" dur="500" fill="hold"/>
                                        <p:tgtEl>
                                          <p:spTgt spid="37891"/>
                                        </p:tgtEl>
                                        <p:attrNameLst>
                                          <p:attrName>ppt_h</p:attrName>
                                        </p:attrNameLst>
                                      </p:cBhvr>
                                      <p:tavLst>
                                        <p:tav tm="0">
                                          <p:val>
                                            <p:fltVal val="0"/>
                                          </p:val>
                                        </p:tav>
                                        <p:tav tm="100000">
                                          <p:val>
                                            <p:strVal val="#ppt_h"/>
                                          </p:val>
                                        </p:tav>
                                      </p:tavLst>
                                    </p:anim>
                                    <p:animEffect transition="in" filter="fade">
                                      <p:cBhvr>
                                        <p:cTn id="14" dur="500"/>
                                        <p:tgtEl>
                                          <p:spTgt spid="37891"/>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37892"/>
                                        </p:tgtEl>
                                        <p:attrNameLst>
                                          <p:attrName>style.visibility</p:attrName>
                                        </p:attrNameLst>
                                      </p:cBhvr>
                                      <p:to>
                                        <p:strVal val="visible"/>
                                      </p:to>
                                    </p:set>
                                    <p:animScale>
                                      <p:cBhvr>
                                        <p:cTn id="19" dur="1000" decel="50000" fill="hold">
                                          <p:stCondLst>
                                            <p:cond delay="0"/>
                                          </p:stCondLst>
                                        </p:cTn>
                                        <p:tgtEl>
                                          <p:spTgt spid="378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7892"/>
                                        </p:tgtEl>
                                        <p:attrNameLst>
                                          <p:attrName>ppt_x</p:attrName>
                                          <p:attrName>ppt_y</p:attrName>
                                        </p:attrNameLst>
                                      </p:cBhvr>
                                    </p:animMotion>
                                    <p:animEffect transition="in" filter="fade">
                                      <p:cBhvr>
                                        <p:cTn id="21"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r>
              <a:rPr lang="ru-RU" dirty="0" smtClean="0">
                <a:solidFill>
                  <a:schemeClr val="accent5">
                    <a:lumMod val="50000"/>
                  </a:schemeClr>
                </a:solidFill>
                <a:latin typeface="Times New Roman" pitchFamily="18" charset="0"/>
              </a:rPr>
              <a:t>Разделы урока</a:t>
            </a:r>
          </a:p>
        </p:txBody>
      </p:sp>
      <p:sp>
        <p:nvSpPr>
          <p:cNvPr id="80899" name="Rectangle 3"/>
          <p:cNvSpPr>
            <a:spLocks noGrp="1" noChangeArrowheads="1"/>
          </p:cNvSpPr>
          <p:nvPr>
            <p:ph idx="1"/>
          </p:nvPr>
        </p:nvSpPr>
        <p:spPr/>
        <p:txBody>
          <a:bodyPr>
            <a:normAutofit/>
          </a:bodyPr>
          <a:lstStyle/>
          <a:p>
            <a:pPr eaLnBrk="1" hangingPunct="1">
              <a:lnSpc>
                <a:spcPct val="80000"/>
              </a:lnSpc>
            </a:pPr>
            <a:r>
              <a:rPr lang="ru-RU" sz="2400" b="1" dirty="0" smtClean="0">
                <a:solidFill>
                  <a:schemeClr val="bg1"/>
                </a:solidFill>
                <a:latin typeface="Times New Roman" pitchFamily="18" charset="0"/>
                <a:hlinkClick r:id="rId2" action="ppaction://hlinksldjump"/>
              </a:rPr>
              <a:t>Понятие о композиции костюма</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3" action="ppaction://hlinksldjump"/>
              </a:rPr>
              <a:t>Первый закон композиции – цельность, или наличие целого</a:t>
            </a:r>
            <a:endParaRPr lang="ru-RU" sz="2400" b="1" dirty="0" smtClean="0">
              <a:solidFill>
                <a:schemeClr val="bg1"/>
              </a:solidFill>
              <a:latin typeface="Times New Roman" pitchFamily="18" charset="0"/>
              <a:hlinkClick r:id="rId4" action="ppaction://hlinksldjump"/>
            </a:endParaRPr>
          </a:p>
          <a:p>
            <a:pPr eaLnBrk="1" hangingPunct="1">
              <a:lnSpc>
                <a:spcPct val="80000"/>
              </a:lnSpc>
            </a:pPr>
            <a:r>
              <a:rPr lang="ru-RU" sz="2400" b="1" dirty="0" smtClean="0">
                <a:solidFill>
                  <a:schemeClr val="bg1"/>
                </a:solidFill>
                <a:latin typeface="Times New Roman" pitchFamily="18" charset="0"/>
                <a:hlinkClick r:id="rId4" action="ppaction://hlinksldjump"/>
              </a:rPr>
              <a:t>Второй закон композиции - закон пропорций</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5" action="ppaction://hlinksldjump"/>
              </a:rPr>
              <a:t>Третий закон композиции - закон симметрии</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6" action="ppaction://hlinksldjump"/>
              </a:rPr>
              <a:t>Четвертый закон композиции - закон ритма</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7" action="ppaction://hlinksldjump"/>
              </a:rPr>
              <a:t>Пятый закон композиции - выделение главного в составе целого</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 action="ppaction://noaction"/>
              </a:rPr>
              <a:t>Основные виды материалов, их особенности</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8" action="ppaction://hlinksldjump"/>
              </a:rPr>
              <a:t>Силуэт</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9" action="ppaction://hlinksldjump"/>
              </a:rPr>
              <a:t>Сочетание цветов в одежде</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9" action="ppaction://hlinksldjump"/>
              </a:rPr>
              <a:t>Цвет  в костюме</a:t>
            </a:r>
            <a:endParaRPr lang="ru-RU" sz="2400" b="1" dirty="0" smtClean="0">
              <a:solidFill>
                <a:schemeClr val="bg1"/>
              </a:solidFill>
              <a:latin typeface="Times New Roman" pitchFamily="18" charset="0"/>
            </a:endParaRPr>
          </a:p>
          <a:p>
            <a:pPr eaLnBrk="1" hangingPunct="1">
              <a:lnSpc>
                <a:spcPct val="80000"/>
              </a:lnSpc>
            </a:pPr>
            <a:r>
              <a:rPr lang="ru-RU" sz="2400" b="1" dirty="0" smtClean="0">
                <a:solidFill>
                  <a:schemeClr val="bg1"/>
                </a:solidFill>
                <a:latin typeface="Times New Roman" pitchFamily="18" charset="0"/>
                <a:hlinkClick r:id="rId10" action="ppaction://hlinksldjump"/>
              </a:rPr>
              <a:t>Зрительные иллюзии в одежде</a:t>
            </a:r>
            <a:endParaRPr lang="ru-RU" sz="2400" b="1" dirty="0" smtClean="0">
              <a:solidFill>
                <a:schemeClr val="bg1"/>
              </a:solidFill>
              <a:latin typeface="Times New Roman" pitchFamily="18" charset="0"/>
            </a:endParaRPr>
          </a:p>
          <a:p>
            <a:pPr eaLnBrk="1" hangingPunct="1">
              <a:lnSpc>
                <a:spcPct val="80000"/>
              </a:lnSpc>
              <a:buFont typeface="Wingdings" pitchFamily="2" charset="2"/>
              <a:buNone/>
            </a:pPr>
            <a:endParaRPr lang="ru-RU" sz="2400" b="1" dirty="0" smtClean="0">
              <a:latin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normAutofit/>
          </a:bodyPr>
          <a:lstStyle/>
          <a:p>
            <a:pPr eaLnBrk="1" hangingPunct="1">
              <a:defRPr/>
            </a:pPr>
            <a:r>
              <a:rPr lang="ru-RU" sz="3600" dirty="0" smtClean="0">
                <a:solidFill>
                  <a:schemeClr val="accent5">
                    <a:lumMod val="50000"/>
                  </a:schemeClr>
                </a:solidFill>
              </a:rPr>
              <a:t>Зрительные иллюзии в одежде</a:t>
            </a:r>
          </a:p>
        </p:txBody>
      </p:sp>
      <p:sp>
        <p:nvSpPr>
          <p:cNvPr id="59395" name="Rectangle 3"/>
          <p:cNvSpPr>
            <a:spLocks noGrp="1" noChangeArrowheads="1"/>
          </p:cNvSpPr>
          <p:nvPr>
            <p:ph idx="1"/>
          </p:nvPr>
        </p:nvSpPr>
        <p:spPr/>
        <p:txBody>
          <a:bodyPr>
            <a:normAutofit/>
          </a:bodyPr>
          <a:lstStyle/>
          <a:p>
            <a:pPr eaLnBrk="1" hangingPunct="1">
              <a:lnSpc>
                <a:spcPct val="90000"/>
              </a:lnSpc>
              <a:buFont typeface="Wingdings" pitchFamily="2" charset="2"/>
              <a:buNone/>
              <a:defRPr/>
            </a:pPr>
            <a:r>
              <a:rPr lang="ru-RU" sz="2800" i="1" dirty="0" smtClean="0"/>
              <a:t>        </a:t>
            </a:r>
            <a:r>
              <a:rPr lang="ru-RU" sz="2800" b="1" i="1" dirty="0" smtClean="0">
                <a:solidFill>
                  <a:schemeClr val="bg1"/>
                </a:solidFill>
              </a:rPr>
              <a:t>Зрительной иллюзией </a:t>
            </a:r>
            <a:r>
              <a:rPr lang="ru-RU" sz="2800" i="1" dirty="0" smtClean="0">
                <a:solidFill>
                  <a:schemeClr val="bg1"/>
                </a:solidFill>
              </a:rPr>
              <a:t>мы называем непосредственное зрительное впечатление, не совпадающее с другими видами восприятия данного предмета и с общей совокупностью наших знаний о нем</a:t>
            </a:r>
            <a:r>
              <a:rPr lang="ru-RU" sz="2800" dirty="0" smtClean="0">
                <a:solidFill>
                  <a:schemeClr val="bg1"/>
                </a:solidFill>
              </a:rPr>
              <a:t> </a:t>
            </a:r>
          </a:p>
          <a:p>
            <a:pPr eaLnBrk="1" hangingPunct="1">
              <a:lnSpc>
                <a:spcPct val="90000"/>
              </a:lnSpc>
              <a:buFont typeface="Wingdings" pitchFamily="2" charset="2"/>
              <a:buNone/>
              <a:defRPr/>
            </a:pPr>
            <a:r>
              <a:rPr lang="ru-RU" sz="2800" dirty="0" smtClean="0">
                <a:solidFill>
                  <a:schemeClr val="bg1"/>
                </a:solidFill>
              </a:rPr>
              <a:t>       Иллюзии издавна, и с большим успехом, используются для того, чтобы приблизить реальную фигуру к идеальной с точки зрения бытующей моды: сделать выше рост, фигуру стройнее, плечи уже или шире, грудь больше или меньше, талию тоньше и т.д.</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ppt_x</p:attrName>
                                        </p:attrNameLst>
                                      </p:cBhvr>
                                      <p:tavLst>
                                        <p:tav tm="0">
                                          <p:val>
                                            <p:strVal val="#ppt_x+#ppt_w/2"/>
                                          </p:val>
                                        </p:tav>
                                        <p:tav tm="100000">
                                          <p:val>
                                            <p:strVal val="#ppt_x"/>
                                          </p:val>
                                        </p:tav>
                                      </p:tavLst>
                                    </p:anim>
                                    <p:anim calcmode="lin" valueType="num">
                                      <p:cBhvr>
                                        <p:cTn id="8" dur="500" fill="hold"/>
                                        <p:tgtEl>
                                          <p:spTgt spid="59394"/>
                                        </p:tgtEl>
                                        <p:attrNameLst>
                                          <p:attrName>ppt_y</p:attrName>
                                        </p:attrNameLst>
                                      </p:cBhvr>
                                      <p:tavLst>
                                        <p:tav tm="0">
                                          <p:val>
                                            <p:strVal val="#ppt_y"/>
                                          </p:val>
                                        </p:tav>
                                        <p:tav tm="100000">
                                          <p:val>
                                            <p:strVal val="#ppt_y"/>
                                          </p:val>
                                        </p:tav>
                                      </p:tavLst>
                                    </p:anim>
                                    <p:anim calcmode="lin" valueType="num">
                                      <p:cBhvr>
                                        <p:cTn id="9" dur="500" fill="hold"/>
                                        <p:tgtEl>
                                          <p:spTgt spid="59394"/>
                                        </p:tgtEl>
                                        <p:attrNameLst>
                                          <p:attrName>ppt_w</p:attrName>
                                        </p:attrNameLst>
                                      </p:cBhvr>
                                      <p:tavLst>
                                        <p:tav tm="0">
                                          <p:val>
                                            <p:fltVal val="0"/>
                                          </p:val>
                                        </p:tav>
                                        <p:tav tm="100000">
                                          <p:val>
                                            <p:strVal val="#ppt_w"/>
                                          </p:val>
                                        </p:tav>
                                      </p:tavLst>
                                    </p:anim>
                                    <p:anim calcmode="lin" valueType="num">
                                      <p:cBhvr>
                                        <p:cTn id="10" dur="500" fill="hold"/>
                                        <p:tgtEl>
                                          <p:spTgt spid="5939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9395">
                                            <p:txEl>
                                              <p:pRg st="0" end="0"/>
                                            </p:txEl>
                                          </p:spTgt>
                                        </p:tgtEl>
                                        <p:attrNameLst>
                                          <p:attrName>style.visibility</p:attrName>
                                        </p:attrNameLst>
                                      </p:cBhvr>
                                      <p:to>
                                        <p:strVal val="visible"/>
                                      </p:to>
                                    </p:set>
                                    <p:anim calcmode="lin" valueType="num">
                                      <p:cBhvr>
                                        <p:cTn id="15" dur="500" fill="hold"/>
                                        <p:tgtEl>
                                          <p:spTgt spid="59395">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59395">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59395">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59395">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5939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59395">
                                            <p:txEl>
                                              <p:pRg st="1" end="1"/>
                                            </p:txEl>
                                          </p:spTgt>
                                        </p:tgtEl>
                                        <p:attrNameLst>
                                          <p:attrName>style.visibility</p:attrName>
                                        </p:attrNameLst>
                                      </p:cBhvr>
                                      <p:to>
                                        <p:strVal val="visible"/>
                                      </p:to>
                                    </p:set>
                                    <p:anim calcmode="lin" valueType="num">
                                      <p:cBhvr>
                                        <p:cTn id="24" dur="500" fill="hold"/>
                                        <p:tgtEl>
                                          <p:spTgt spid="59395">
                                            <p:txEl>
                                              <p:pRg st="1" end="1"/>
                                            </p:txEl>
                                          </p:spTgt>
                                        </p:tgtEl>
                                        <p:attrNameLst>
                                          <p:attrName>ppt_w</p:attrName>
                                        </p:attrNameLst>
                                      </p:cBhvr>
                                      <p:tavLst>
                                        <p:tav tm="0">
                                          <p:val>
                                            <p:strVal val="#ppt_w*0.05"/>
                                          </p:val>
                                        </p:tav>
                                        <p:tav tm="100000">
                                          <p:val>
                                            <p:strVal val="#ppt_w"/>
                                          </p:val>
                                        </p:tav>
                                      </p:tavLst>
                                    </p:anim>
                                    <p:anim calcmode="lin" valueType="num">
                                      <p:cBhvr>
                                        <p:cTn id="25" dur="500" fill="hold"/>
                                        <p:tgtEl>
                                          <p:spTgt spid="59395">
                                            <p:txEl>
                                              <p:pRg st="1" end="1"/>
                                            </p:txEl>
                                          </p:spTgt>
                                        </p:tgtEl>
                                        <p:attrNameLst>
                                          <p:attrName>ppt_h</p:attrName>
                                        </p:attrNameLst>
                                      </p:cBhvr>
                                      <p:tavLst>
                                        <p:tav tm="0">
                                          <p:val>
                                            <p:strVal val="#ppt_h"/>
                                          </p:val>
                                        </p:tav>
                                        <p:tav tm="100000">
                                          <p:val>
                                            <p:strVal val="#ppt_h"/>
                                          </p:val>
                                        </p:tav>
                                      </p:tavLst>
                                    </p:anim>
                                    <p:anim calcmode="lin" valueType="num">
                                      <p:cBhvr>
                                        <p:cTn id="26" dur="500" fill="hold"/>
                                        <p:tgtEl>
                                          <p:spTgt spid="59395">
                                            <p:txEl>
                                              <p:pRg st="1" end="1"/>
                                            </p:txEl>
                                          </p:spTgt>
                                        </p:tgtEl>
                                        <p:attrNameLst>
                                          <p:attrName>ppt_x</p:attrName>
                                        </p:attrNameLst>
                                      </p:cBhvr>
                                      <p:tavLst>
                                        <p:tav tm="0">
                                          <p:val>
                                            <p:strVal val="#ppt_x-.2"/>
                                          </p:val>
                                        </p:tav>
                                        <p:tav tm="100000">
                                          <p:val>
                                            <p:strVal val="#ppt_x"/>
                                          </p:val>
                                        </p:tav>
                                      </p:tavLst>
                                    </p:anim>
                                    <p:anim calcmode="lin" valueType="num">
                                      <p:cBhvr>
                                        <p:cTn id="27" dur="500" fill="hold"/>
                                        <p:tgtEl>
                                          <p:spTgt spid="59395">
                                            <p:txEl>
                                              <p:pRg st="1" end="1"/>
                                            </p:txEl>
                                          </p:spTgt>
                                        </p:tgtEl>
                                        <p:attrNameLst>
                                          <p:attrName>ppt_y</p:attrName>
                                        </p:attrNameLst>
                                      </p:cBhvr>
                                      <p:tavLst>
                                        <p:tav tm="0">
                                          <p:val>
                                            <p:strVal val="#ppt_y"/>
                                          </p:val>
                                        </p:tav>
                                        <p:tav tm="100000">
                                          <p:val>
                                            <p:strVal val="#ppt_y"/>
                                          </p:val>
                                        </p:tav>
                                      </p:tavLst>
                                    </p:anim>
                                    <p:animEffect transition="in" filter="fade">
                                      <p:cBhvr>
                                        <p:cTn id="28"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normAutofit fontScale="90000"/>
          </a:bodyPr>
          <a:lstStyle/>
          <a:p>
            <a:pPr eaLnBrk="1" hangingPunct="1">
              <a:defRPr/>
            </a:pPr>
            <a:r>
              <a:rPr lang="ru-RU" sz="4000" dirty="0" smtClean="0">
                <a:solidFill>
                  <a:schemeClr val="accent5">
                    <a:lumMod val="50000"/>
                  </a:schemeClr>
                </a:solidFill>
              </a:rPr>
              <a:t>Иллюзия переоценки вертикали</a:t>
            </a:r>
          </a:p>
        </p:txBody>
      </p:sp>
      <p:sp>
        <p:nvSpPr>
          <p:cNvPr id="60420" name="Rectangle 4"/>
          <p:cNvSpPr>
            <a:spLocks noGrp="1" noChangeArrowheads="1"/>
          </p:cNvSpPr>
          <p:nvPr>
            <p:ph type="body" sz="half" idx="1"/>
          </p:nvPr>
        </p:nvSpPr>
        <p:spPr>
          <a:xfrm>
            <a:off x="457200" y="1600200"/>
            <a:ext cx="4038600" cy="4781128"/>
          </a:xfrm>
        </p:spPr>
        <p:txBody>
          <a:bodyPr>
            <a:normAutofit/>
          </a:bodyPr>
          <a:lstStyle/>
          <a:p>
            <a:pPr marL="137160" indent="0" eaLnBrk="1" hangingPunct="1">
              <a:lnSpc>
                <a:spcPct val="80000"/>
              </a:lnSpc>
              <a:buNone/>
              <a:defRPr/>
            </a:pPr>
            <a:r>
              <a:rPr lang="ru-RU" sz="2400" dirty="0" smtClean="0">
                <a:solidFill>
                  <a:schemeClr val="bg1"/>
                </a:solidFill>
              </a:rPr>
              <a:t>Вертикальное всегда кажется нам больше, чем равное ему по величине горизонтальное. Расстояния, находящиеся в верхней части поля нашего зрения, кажутся больше, чем расстояния, находящиеся в его нижней части. Эта иллюзия наиболее характерна для определения пропорций верхней и нижней частей одежды. </a:t>
            </a:r>
          </a:p>
        </p:txBody>
      </p:sp>
      <p:pic>
        <p:nvPicPr>
          <p:cNvPr id="41988" name="Picture 6" descr="03"/>
          <p:cNvPicPr>
            <a:picLocks noGrp="1" noChangeAspect="1" noChangeArrowheads="1"/>
          </p:cNvPicPr>
          <p:nvPr>
            <p:ph sz="quarter" idx="2"/>
          </p:nvPr>
        </p:nvPicPr>
        <p:blipFill>
          <a:blip r:embed="rId2" cstate="print"/>
          <a:stretch>
            <a:fillRect/>
          </a:stretch>
        </p:blipFill>
        <p:spPr>
          <a:xfrm>
            <a:off x="5436096" y="1484784"/>
            <a:ext cx="2323322" cy="34849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989" name="Picture 8" descr="04"/>
          <p:cNvPicPr>
            <a:picLocks noGrp="1" noChangeAspect="1" noChangeArrowheads="1"/>
          </p:cNvPicPr>
          <p:nvPr>
            <p:ph sz="quarter" idx="3"/>
          </p:nvPr>
        </p:nvPicPr>
        <p:blipFill>
          <a:blip r:embed="rId3" cstate="print"/>
          <a:stretch>
            <a:fillRect/>
          </a:stretch>
        </p:blipFill>
        <p:spPr>
          <a:xfrm>
            <a:off x="4644008" y="5085184"/>
            <a:ext cx="4038600" cy="12850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from="(-#ppt_w/2)" to="(#ppt_x)" calcmode="lin" valueType="num">
                                      <p:cBhvr>
                                        <p:cTn id="7" dur="600" fill="hold">
                                          <p:stCondLst>
                                            <p:cond delay="0"/>
                                          </p:stCondLst>
                                        </p:cTn>
                                        <p:tgtEl>
                                          <p:spTgt spid="60418"/>
                                        </p:tgtEl>
                                        <p:attrNameLst>
                                          <p:attrName>ppt_x</p:attrName>
                                        </p:attrNameLst>
                                      </p:cBhvr>
                                    </p:anim>
                                    <p:anim from="0" to="-1.0" calcmode="lin" valueType="num">
                                      <p:cBhvr>
                                        <p:cTn id="8" dur="200" decel="50000" autoRev="1" fill="hold">
                                          <p:stCondLst>
                                            <p:cond delay="600"/>
                                          </p:stCondLst>
                                        </p:cTn>
                                        <p:tgtEl>
                                          <p:spTgt spid="60418"/>
                                        </p:tgtEl>
                                        <p:attrNameLst>
                                          <p:attrName>xshear</p:attrName>
                                        </p:attrNameLst>
                                      </p:cBhvr>
                                    </p:anim>
                                    <p:animScale>
                                      <p:cBhvr>
                                        <p:cTn id="9" dur="200" decel="100000" autoRev="1" fill="hold">
                                          <p:stCondLst>
                                            <p:cond delay="600"/>
                                          </p:stCondLst>
                                        </p:cTn>
                                        <p:tgtEl>
                                          <p:spTgt spid="60418"/>
                                        </p:tgtEl>
                                      </p:cBhvr>
                                      <p:from x="100000" y="100000"/>
                                      <p:to x="80000" y="100000"/>
                                    </p:animScale>
                                    <p:anim by="(#ppt_h/3+#ppt_w*0.1)" calcmode="lin" valueType="num">
                                      <p:cBhvr additive="sum">
                                        <p:cTn id="10" dur="200" decel="100000" autoRev="1" fill="hold">
                                          <p:stCondLst>
                                            <p:cond delay="600"/>
                                          </p:stCondLst>
                                        </p:cTn>
                                        <p:tgtEl>
                                          <p:spTgt spid="604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0420">
                                            <p:txEl>
                                              <p:pRg st="0" end="0"/>
                                            </p:txEl>
                                          </p:spTgt>
                                        </p:tgtEl>
                                        <p:attrNameLst>
                                          <p:attrName>style.visibility</p:attrName>
                                        </p:attrNameLst>
                                      </p:cBhvr>
                                      <p:to>
                                        <p:strVal val="visible"/>
                                      </p:to>
                                    </p:set>
                                    <p:animEffect transition="in" filter="fade">
                                      <p:cBhvr>
                                        <p:cTn id="15" dur="1000"/>
                                        <p:tgtEl>
                                          <p:spTgt spid="60420">
                                            <p:txEl>
                                              <p:pRg st="0" end="0"/>
                                            </p:txEl>
                                          </p:spTgt>
                                        </p:tgtEl>
                                      </p:cBhvr>
                                    </p:animEffect>
                                    <p:anim calcmode="lin" valueType="num">
                                      <p:cBhvr>
                                        <p:cTn id="16" dur="1000" fill="hold"/>
                                        <p:tgtEl>
                                          <p:spTgt spid="6042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04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1988"/>
                                        </p:tgtEl>
                                        <p:attrNameLst>
                                          <p:attrName>style.visibility</p:attrName>
                                        </p:attrNameLst>
                                      </p:cBhvr>
                                      <p:to>
                                        <p:strVal val="visible"/>
                                      </p:to>
                                    </p:set>
                                    <p:anim to="" calcmode="lin" valueType="num">
                                      <p:cBhvr>
                                        <p:cTn id="22" dur="1" fill="hold"/>
                                        <p:tgtEl>
                                          <p:spTgt spid="4198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strips(upRight)">
                                      <p:cBhvr>
                                        <p:cTn id="2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normAutofit fontScale="90000"/>
          </a:bodyPr>
          <a:lstStyle/>
          <a:p>
            <a:pPr eaLnBrk="1" hangingPunct="1">
              <a:defRPr/>
            </a:pPr>
            <a:r>
              <a:rPr lang="ru-RU" sz="4000" dirty="0" smtClean="0">
                <a:solidFill>
                  <a:schemeClr val="accent5">
                    <a:lumMod val="50000"/>
                  </a:schemeClr>
                </a:solidFill>
              </a:rPr>
              <a:t>Иллюзия заполненного пространства</a:t>
            </a:r>
          </a:p>
        </p:txBody>
      </p:sp>
      <p:sp>
        <p:nvSpPr>
          <p:cNvPr id="61444" name="Rectangle 4"/>
          <p:cNvSpPr>
            <a:spLocks noGrp="1" noChangeArrowheads="1"/>
          </p:cNvSpPr>
          <p:nvPr>
            <p:ph type="body" sz="half" idx="1"/>
          </p:nvPr>
        </p:nvSpPr>
        <p:spPr/>
        <p:txBody>
          <a:bodyPr>
            <a:noAutofit/>
          </a:bodyPr>
          <a:lstStyle/>
          <a:p>
            <a:pPr marL="137160" indent="0" eaLnBrk="1" hangingPunct="1">
              <a:lnSpc>
                <a:spcPct val="80000"/>
              </a:lnSpc>
              <a:buNone/>
              <a:defRPr/>
            </a:pPr>
            <a:r>
              <a:rPr lang="ru-RU" dirty="0" smtClean="0">
                <a:solidFill>
                  <a:schemeClr val="bg1"/>
                </a:solidFill>
              </a:rPr>
              <a:t>Иногда случается так, что заполненное декором и деталями пространство костюма кажется больше, чем равное ему незаполненное. Поэтому лучше избежать нагромождения деталей в той части фигуры, размеры которой нежелательно увеличивать.</a:t>
            </a:r>
          </a:p>
        </p:txBody>
      </p:sp>
      <p:pic>
        <p:nvPicPr>
          <p:cNvPr id="43012" name="Picture 7" descr="05"/>
          <p:cNvPicPr>
            <a:picLocks noGrp="1" noChangeAspect="1" noChangeArrowheads="1"/>
          </p:cNvPicPr>
          <p:nvPr>
            <p:ph sz="quarter" idx="2"/>
          </p:nvPr>
        </p:nvPicPr>
        <p:blipFill>
          <a:blip r:embed="rId2" cstate="print"/>
          <a:stretch>
            <a:fillRect/>
          </a:stretch>
        </p:blipFill>
        <p:spPr>
          <a:xfrm>
            <a:off x="5652120" y="1412776"/>
            <a:ext cx="2232248" cy="38770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3013" name="Picture 8" descr="06"/>
          <p:cNvPicPr>
            <a:picLocks noGrp="1" noChangeAspect="1" noChangeArrowheads="1"/>
          </p:cNvPicPr>
          <p:nvPr>
            <p:ph sz="quarter" idx="3"/>
          </p:nvPr>
        </p:nvPicPr>
        <p:blipFill>
          <a:blip r:embed="rId3" cstate="print"/>
          <a:stretch>
            <a:fillRect/>
          </a:stretch>
        </p:blipFill>
        <p:spPr>
          <a:xfrm>
            <a:off x="4716016" y="5301208"/>
            <a:ext cx="4038600" cy="1413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ox(in)">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4">
                                            <p:txEl>
                                              <p:pRg st="0" end="0"/>
                                            </p:txEl>
                                          </p:spTgt>
                                        </p:tgtEl>
                                        <p:attrNameLst>
                                          <p:attrName>style.visibility</p:attrName>
                                        </p:attrNameLst>
                                      </p:cBhvr>
                                      <p:to>
                                        <p:strVal val="visible"/>
                                      </p:to>
                                    </p:set>
                                    <p:animEffect transition="in" filter="dissolve">
                                      <p:cBhvr>
                                        <p:cTn id="12" dur="500"/>
                                        <p:tgtEl>
                                          <p:spTgt spid="614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1000" fill="hold"/>
                                        <p:tgtEl>
                                          <p:spTgt spid="43012"/>
                                        </p:tgtEl>
                                        <p:attrNameLst>
                                          <p:attrName>ppt_w</p:attrName>
                                        </p:attrNameLst>
                                      </p:cBhvr>
                                      <p:tavLst>
                                        <p:tav tm="0">
                                          <p:val>
                                            <p:strVal val="#ppt_w+.3"/>
                                          </p:val>
                                        </p:tav>
                                        <p:tav tm="100000">
                                          <p:val>
                                            <p:strVal val="#ppt_w"/>
                                          </p:val>
                                        </p:tav>
                                      </p:tavLst>
                                    </p:anim>
                                    <p:anim calcmode="lin" valueType="num">
                                      <p:cBhvr>
                                        <p:cTn id="18" dur="1000" fill="hold"/>
                                        <p:tgtEl>
                                          <p:spTgt spid="43012"/>
                                        </p:tgtEl>
                                        <p:attrNameLst>
                                          <p:attrName>ppt_h</p:attrName>
                                        </p:attrNameLst>
                                      </p:cBhvr>
                                      <p:tavLst>
                                        <p:tav tm="0">
                                          <p:val>
                                            <p:strVal val="#ppt_h"/>
                                          </p:val>
                                        </p:tav>
                                        <p:tav tm="100000">
                                          <p:val>
                                            <p:strVal val="#ppt_h"/>
                                          </p:val>
                                        </p:tav>
                                      </p:tavLst>
                                    </p:anim>
                                    <p:animEffect transition="in" filter="fade">
                                      <p:cBhvr>
                                        <p:cTn id="19" dur="1000"/>
                                        <p:tgtEl>
                                          <p:spTgt spid="4301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3013"/>
                                        </p:tgtEl>
                                        <p:attrNameLst>
                                          <p:attrName>style.visibility</p:attrName>
                                        </p:attrNameLst>
                                      </p:cBhvr>
                                      <p:to>
                                        <p:strVal val="visible"/>
                                      </p:to>
                                    </p:set>
                                    <p:anim calcmode="lin" valueType="num">
                                      <p:cBhvr>
                                        <p:cTn id="24" dur="500" fill="hold"/>
                                        <p:tgtEl>
                                          <p:spTgt spid="43013"/>
                                        </p:tgtEl>
                                        <p:attrNameLst>
                                          <p:attrName>ppt_w</p:attrName>
                                        </p:attrNameLst>
                                      </p:cBhvr>
                                      <p:tavLst>
                                        <p:tav tm="0">
                                          <p:val>
                                            <p:fltVal val="0"/>
                                          </p:val>
                                        </p:tav>
                                        <p:tav tm="100000">
                                          <p:val>
                                            <p:strVal val="#ppt_w"/>
                                          </p:val>
                                        </p:tav>
                                      </p:tavLst>
                                    </p:anim>
                                    <p:anim calcmode="lin" valueType="num">
                                      <p:cBhvr>
                                        <p:cTn id="25" dur="500" fill="hold"/>
                                        <p:tgtEl>
                                          <p:spTgt spid="43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normAutofit fontScale="90000"/>
          </a:bodyPr>
          <a:lstStyle/>
          <a:p>
            <a:pPr eaLnBrk="1" hangingPunct="1">
              <a:defRPr/>
            </a:pPr>
            <a:r>
              <a:rPr lang="ru-RU" sz="4000" dirty="0" smtClean="0">
                <a:solidFill>
                  <a:schemeClr val="accent5">
                    <a:lumMod val="50000"/>
                  </a:schemeClr>
                </a:solidFill>
              </a:rPr>
              <a:t>Иллюзия переоценки острого угла </a:t>
            </a:r>
          </a:p>
        </p:txBody>
      </p:sp>
      <p:pic>
        <p:nvPicPr>
          <p:cNvPr id="44036" name="Picture 9" descr="07"/>
          <p:cNvPicPr>
            <a:picLocks noGrp="1" noChangeAspect="1" noChangeArrowheads="1"/>
          </p:cNvPicPr>
          <p:nvPr>
            <p:ph sz="quarter" idx="1"/>
          </p:nvPr>
        </p:nvPicPr>
        <p:blipFill>
          <a:blip r:embed="rId2" cstate="print"/>
          <a:srcRect/>
          <a:stretch>
            <a:fillRect/>
          </a:stretch>
        </p:blipFill>
        <p:spPr>
          <a:xfrm>
            <a:off x="2699792" y="1412776"/>
            <a:ext cx="2074093" cy="4565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037" name="Picture 10" descr="08"/>
          <p:cNvPicPr>
            <a:picLocks noGrp="1" noChangeAspect="1" noChangeArrowheads="1"/>
          </p:cNvPicPr>
          <p:nvPr>
            <p:ph sz="quarter" idx="2"/>
          </p:nvPr>
        </p:nvPicPr>
        <p:blipFill>
          <a:blip r:embed="rId3" cstate="print"/>
          <a:srcRect/>
          <a:stretch>
            <a:fillRect/>
          </a:stretch>
        </p:blipFill>
        <p:spPr>
          <a:xfrm>
            <a:off x="251520" y="4797152"/>
            <a:ext cx="2376487" cy="1979612"/>
          </a:xfrm>
          <a:prstGeom prst="rect">
            <a:avLst/>
          </a:prstGeom>
          <a:ln>
            <a:noFill/>
          </a:ln>
          <a:effectLst>
            <a:softEdge rad="112500"/>
          </a:effectLst>
        </p:spPr>
      </p:pic>
      <p:sp>
        <p:nvSpPr>
          <p:cNvPr id="62468" name="Rectangle 4"/>
          <p:cNvSpPr>
            <a:spLocks noGrp="1" noChangeArrowheads="1"/>
          </p:cNvSpPr>
          <p:nvPr>
            <p:ph type="body" sz="half" idx="3"/>
          </p:nvPr>
        </p:nvSpPr>
        <p:spPr>
          <a:xfrm>
            <a:off x="4788024" y="1556792"/>
            <a:ext cx="4038600" cy="4853136"/>
          </a:xfrm>
        </p:spPr>
        <p:txBody>
          <a:bodyPr>
            <a:normAutofit/>
          </a:bodyPr>
          <a:lstStyle/>
          <a:p>
            <a:pPr marL="137160" indent="0" eaLnBrk="1" hangingPunct="1">
              <a:lnSpc>
                <a:spcPct val="80000"/>
              </a:lnSpc>
              <a:buNone/>
              <a:defRPr/>
            </a:pPr>
            <a:r>
              <a:rPr lang="ru-RU" sz="2400" dirty="0" smtClean="0">
                <a:solidFill>
                  <a:schemeClr val="bg1"/>
                </a:solidFill>
              </a:rPr>
              <a:t> Расстояние между сторонами острого угла кажется больше, чем оно есть на самом деле, а расстояние между сторонами тупого угла недооценивается. В основном это касается оформления горловины. Широкий треугольный вырез горловины делает широкие плечи уже, а узкий и длинный, наоборот, расширяет.</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anim calcmode="lin" valueType="num">
                                      <p:cBhvr>
                                        <p:cTn id="8" dur="1000" fill="hold"/>
                                        <p:tgtEl>
                                          <p:spTgt spid="62466"/>
                                        </p:tgtEl>
                                        <p:attrNameLst>
                                          <p:attrName>ppt_x</p:attrName>
                                        </p:attrNameLst>
                                      </p:cBhvr>
                                      <p:tavLst>
                                        <p:tav tm="0">
                                          <p:val>
                                            <p:strVal val="#ppt_x"/>
                                          </p:val>
                                        </p:tav>
                                        <p:tav tm="100000">
                                          <p:val>
                                            <p:strVal val="#ppt_x"/>
                                          </p:val>
                                        </p:tav>
                                      </p:tavLst>
                                    </p:anim>
                                    <p:anim calcmode="lin" valueType="num">
                                      <p:cBhvr>
                                        <p:cTn id="9" dur="1000" fill="hold"/>
                                        <p:tgtEl>
                                          <p:spTgt spid="624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2468">
                                            <p:txEl>
                                              <p:pRg st="0" end="0"/>
                                            </p:txEl>
                                          </p:spTgt>
                                        </p:tgtEl>
                                        <p:attrNameLst>
                                          <p:attrName>style.visibility</p:attrName>
                                        </p:attrNameLst>
                                      </p:cBhvr>
                                      <p:to>
                                        <p:strVal val="visible"/>
                                      </p:to>
                                    </p:set>
                                    <p:anim calcmode="lin" valueType="num">
                                      <p:cBhvr>
                                        <p:cTn id="14" dur="500" fill="hold"/>
                                        <p:tgtEl>
                                          <p:spTgt spid="6246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24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44036"/>
                                        </p:tgtEl>
                                        <p:attrNameLst>
                                          <p:attrName>style.visibility</p:attrName>
                                        </p:attrNameLst>
                                      </p:cBhvr>
                                      <p:to>
                                        <p:strVal val="visible"/>
                                      </p:to>
                                    </p:set>
                                    <p:animEffect transition="in" filter="barn(inHorizontal)">
                                      <p:cBhvr>
                                        <p:cTn id="20" dur="500"/>
                                        <p:tgtEl>
                                          <p:spTgt spid="4403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44037"/>
                                        </p:tgtEl>
                                        <p:attrNameLst>
                                          <p:attrName>style.visibility</p:attrName>
                                        </p:attrNameLst>
                                      </p:cBhvr>
                                      <p:to>
                                        <p:strVal val="visible"/>
                                      </p:to>
                                    </p:set>
                                    <p:anim calcmode="lin" valueType="num">
                                      <p:cBhvr>
                                        <p:cTn id="25" dur="500" fill="hold"/>
                                        <p:tgtEl>
                                          <p:spTgt spid="44037"/>
                                        </p:tgtEl>
                                        <p:attrNameLst>
                                          <p:attrName>ppt_w</p:attrName>
                                        </p:attrNameLst>
                                      </p:cBhvr>
                                      <p:tavLst>
                                        <p:tav tm="0">
                                          <p:val>
                                            <p:fltVal val="0"/>
                                          </p:val>
                                        </p:tav>
                                        <p:tav tm="100000">
                                          <p:val>
                                            <p:strVal val="#ppt_w"/>
                                          </p:val>
                                        </p:tav>
                                      </p:tavLst>
                                    </p:anim>
                                    <p:anim calcmode="lin" valueType="num">
                                      <p:cBhvr>
                                        <p:cTn id="26" dur="500" fill="hold"/>
                                        <p:tgtEl>
                                          <p:spTgt spid="440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Иллюзия контраста </a:t>
            </a:r>
          </a:p>
        </p:txBody>
      </p:sp>
      <p:sp>
        <p:nvSpPr>
          <p:cNvPr id="69636" name="Rectangle 4"/>
          <p:cNvSpPr>
            <a:spLocks noGrp="1" noChangeArrowheads="1"/>
          </p:cNvSpPr>
          <p:nvPr>
            <p:ph type="body" sz="half" idx="1"/>
          </p:nvPr>
        </p:nvSpPr>
        <p:spPr>
          <a:xfrm>
            <a:off x="467544" y="1484784"/>
            <a:ext cx="4038600" cy="4525963"/>
          </a:xfrm>
        </p:spPr>
        <p:txBody>
          <a:bodyPr>
            <a:noAutofit/>
          </a:bodyPr>
          <a:lstStyle/>
          <a:p>
            <a:pPr marL="137160" indent="0" eaLnBrk="1" hangingPunct="1">
              <a:lnSpc>
                <a:spcPct val="90000"/>
              </a:lnSpc>
              <a:buNone/>
              <a:defRPr/>
            </a:pPr>
            <a:r>
              <a:rPr lang="ru-RU" sz="2400" dirty="0" smtClean="0">
                <a:solidFill>
                  <a:schemeClr val="bg1"/>
                </a:solidFill>
              </a:rPr>
              <a:t>В дизайне костюма эта иллюзия используется очень широко. Например, в большой шляпе голова будет казаться меньше, чем в маленькой; тонкая шея, окруженная широким вырезом горловины, будет казаться еще тоньше, худая рука в широком рукаве - еще уже, а сильно затянутая талия при широких бедрах сделает их еще шире. </a:t>
            </a:r>
          </a:p>
        </p:txBody>
      </p:sp>
      <p:pic>
        <p:nvPicPr>
          <p:cNvPr id="45060" name="Picture 7" descr="10"/>
          <p:cNvPicPr>
            <a:picLocks noGrp="1" noChangeAspect="1" noChangeArrowheads="1"/>
          </p:cNvPicPr>
          <p:nvPr>
            <p:ph sz="quarter" idx="2"/>
          </p:nvPr>
        </p:nvPicPr>
        <p:blipFill>
          <a:blip r:embed="rId2" cstate="print"/>
          <a:stretch>
            <a:fillRect/>
          </a:stretch>
        </p:blipFill>
        <p:spPr>
          <a:xfrm>
            <a:off x="6516216" y="1484784"/>
            <a:ext cx="2304256" cy="3456385"/>
          </a:xfrm>
          <a:prstGeom prst="rect">
            <a:avLst/>
          </a:prstGeom>
          <a:ln>
            <a:noFill/>
          </a:ln>
          <a:effectLst>
            <a:outerShdw blurRad="190500" algn="tl" rotWithShape="0">
              <a:srgbClr val="000000">
                <a:alpha val="70000"/>
              </a:srgbClr>
            </a:outerShdw>
          </a:effectLst>
        </p:spPr>
      </p:pic>
      <p:pic>
        <p:nvPicPr>
          <p:cNvPr id="45061" name="Picture 8" descr="09"/>
          <p:cNvPicPr>
            <a:picLocks noGrp="1" noChangeAspect="1" noChangeArrowheads="1"/>
          </p:cNvPicPr>
          <p:nvPr>
            <p:ph sz="quarter" idx="3"/>
          </p:nvPr>
        </p:nvPicPr>
        <p:blipFill>
          <a:blip r:embed="rId3" cstate="print"/>
          <a:srcRect/>
          <a:stretch>
            <a:fillRect/>
          </a:stretch>
        </p:blipFill>
        <p:spPr>
          <a:xfrm>
            <a:off x="4572000" y="4869160"/>
            <a:ext cx="1806575" cy="1806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decel="50000" fill="hold">
                                          <p:stCondLst>
                                            <p:cond delay="0"/>
                                          </p:stCondLst>
                                        </p:cTn>
                                        <p:tgtEl>
                                          <p:spTgt spid="696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96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9634"/>
                                        </p:tgtEl>
                                        <p:attrNameLst>
                                          <p:attrName>ppt_w</p:attrName>
                                        </p:attrNameLst>
                                      </p:cBhvr>
                                      <p:tavLst>
                                        <p:tav tm="0">
                                          <p:val>
                                            <p:strVal val="#ppt_w*.05"/>
                                          </p:val>
                                        </p:tav>
                                        <p:tav tm="100000">
                                          <p:val>
                                            <p:strVal val="#ppt_w"/>
                                          </p:val>
                                        </p:tav>
                                      </p:tavLst>
                                    </p:anim>
                                    <p:anim calcmode="lin" valueType="num">
                                      <p:cBhvr>
                                        <p:cTn id="10" dur="1000" fill="hold"/>
                                        <p:tgtEl>
                                          <p:spTgt spid="696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96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96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96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963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9636">
                                            <p:txEl>
                                              <p:pRg st="0" end="0"/>
                                            </p:txEl>
                                          </p:spTgt>
                                        </p:tgtEl>
                                        <p:attrNameLst>
                                          <p:attrName>style.visibility</p:attrName>
                                        </p:attrNameLst>
                                      </p:cBhvr>
                                      <p:to>
                                        <p:strVal val="visible"/>
                                      </p:to>
                                    </p:set>
                                    <p:anim calcmode="lin" valueType="num">
                                      <p:cBhvr>
                                        <p:cTn id="19" dur="1000" fill="hold"/>
                                        <p:tgtEl>
                                          <p:spTgt spid="69636">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6963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963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5060"/>
                                        </p:tgtEl>
                                        <p:attrNameLst>
                                          <p:attrName>style.visibility</p:attrName>
                                        </p:attrNameLst>
                                      </p:cBhvr>
                                      <p:to>
                                        <p:strVal val="visible"/>
                                      </p:to>
                                    </p:set>
                                    <p:animEffect transition="in" filter="wipe(up)">
                                      <p:cBhvr>
                                        <p:cTn id="26" dur="500"/>
                                        <p:tgtEl>
                                          <p:spTgt spid="4506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5061"/>
                                        </p:tgtEl>
                                        <p:attrNameLst>
                                          <p:attrName>style.visibility</p:attrName>
                                        </p:attrNameLst>
                                      </p:cBhvr>
                                      <p:to>
                                        <p:strVal val="visible"/>
                                      </p:to>
                                    </p:set>
                                    <p:anim calcmode="lin" valueType="num">
                                      <p:cBhvr>
                                        <p:cTn id="31" dur="500" fill="hold"/>
                                        <p:tgtEl>
                                          <p:spTgt spid="45061"/>
                                        </p:tgtEl>
                                        <p:attrNameLst>
                                          <p:attrName>ppt_w</p:attrName>
                                        </p:attrNameLst>
                                      </p:cBhvr>
                                      <p:tavLst>
                                        <p:tav tm="0">
                                          <p:val>
                                            <p:fltVal val="0"/>
                                          </p:val>
                                        </p:tav>
                                        <p:tav tm="100000">
                                          <p:val>
                                            <p:strVal val="#ppt_w"/>
                                          </p:val>
                                        </p:tav>
                                      </p:tavLst>
                                    </p:anim>
                                    <p:anim calcmode="lin" valueType="num">
                                      <p:cBhvr>
                                        <p:cTn id="32" dur="500" fill="hold"/>
                                        <p:tgtEl>
                                          <p:spTgt spid="450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Иллюзия полосатой ткани</a:t>
            </a:r>
          </a:p>
        </p:txBody>
      </p:sp>
      <p:pic>
        <p:nvPicPr>
          <p:cNvPr id="46084" name="Picture 5" descr="11"/>
          <p:cNvPicPr>
            <a:picLocks noGrp="1" noChangeAspect="1" noChangeArrowheads="1"/>
          </p:cNvPicPr>
          <p:nvPr>
            <p:ph sz="half" idx="1"/>
          </p:nvPr>
        </p:nvPicPr>
        <p:blipFill>
          <a:blip r:embed="rId2" cstate="print"/>
          <a:stretch>
            <a:fillRect/>
          </a:stretch>
        </p:blipFill>
        <p:spPr>
          <a:xfrm>
            <a:off x="755576" y="1844824"/>
            <a:ext cx="3060452" cy="4590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0659" name="Rectangle 3"/>
          <p:cNvSpPr>
            <a:spLocks noGrp="1" noChangeArrowheads="1"/>
          </p:cNvSpPr>
          <p:nvPr>
            <p:ph type="body" sz="half" idx="2"/>
          </p:nvPr>
        </p:nvSpPr>
        <p:spPr>
          <a:xfrm>
            <a:off x="4648200" y="1600200"/>
            <a:ext cx="4038600" cy="3629025"/>
          </a:xfrm>
        </p:spPr>
        <p:txBody>
          <a:bodyPr>
            <a:noAutofit/>
          </a:bodyPr>
          <a:lstStyle/>
          <a:p>
            <a:pPr marL="137160" indent="0" eaLnBrk="1" hangingPunct="1">
              <a:lnSpc>
                <a:spcPct val="80000"/>
              </a:lnSpc>
              <a:buNone/>
              <a:defRPr/>
            </a:pPr>
            <a:r>
              <a:rPr lang="ru-RU" sz="2000" dirty="0" smtClean="0">
                <a:solidFill>
                  <a:schemeClr val="bg1"/>
                </a:solidFill>
              </a:rPr>
              <a:t>Выбирая расположение полос на полосатой ткани (вертикальное или горизонтальное), можно, например, придать полной фигуре стройность, учитывая ширину, частоту и ритмичность полос.</a:t>
            </a:r>
            <a:br>
              <a:rPr lang="ru-RU" sz="2000" dirty="0" smtClean="0">
                <a:solidFill>
                  <a:schemeClr val="bg1"/>
                </a:solidFill>
              </a:rPr>
            </a:br>
            <a:r>
              <a:rPr lang="ru-RU" sz="2000" dirty="0" smtClean="0">
                <a:solidFill>
                  <a:schemeClr val="bg1"/>
                </a:solidFill>
              </a:rPr>
              <a:t>При сложном расположении полос (например, под углом) важно учесть, что углы, образуемые встречными полосами, направленными острием вверх, сокращают ширину бедер полной фигуры. Углы, направленные острием вниз, наоборот, зрительно расширяют бедра, даже если сделать вертикальную вставку посередине.</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circle(in)">
                                      <p:cBhvr>
                                        <p:cTn id="7" dur="20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fade">
                                      <p:cBhvr>
                                        <p:cTn id="12" dur="2000"/>
                                        <p:tgtEl>
                                          <p:spTgt spid="706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fade">
                                      <p:cBhvr>
                                        <p:cTn id="17" dur="1000"/>
                                        <p:tgtEl>
                                          <p:spTgt spid="46084"/>
                                        </p:tgtEl>
                                      </p:cBhvr>
                                    </p:animEffect>
                                    <p:anim calcmode="lin" valueType="num">
                                      <p:cBhvr>
                                        <p:cTn id="18" dur="1000" fill="hold"/>
                                        <p:tgtEl>
                                          <p:spTgt spid="46084"/>
                                        </p:tgtEl>
                                        <p:attrNameLst>
                                          <p:attrName>ppt_x</p:attrName>
                                        </p:attrNameLst>
                                      </p:cBhvr>
                                      <p:tavLst>
                                        <p:tav tm="0">
                                          <p:val>
                                            <p:strVal val="#ppt_x"/>
                                          </p:val>
                                        </p:tav>
                                        <p:tav tm="100000">
                                          <p:val>
                                            <p:strVal val="#ppt_x"/>
                                          </p:val>
                                        </p:tav>
                                      </p:tavLst>
                                    </p:anim>
                                    <p:anim calcmode="lin" valueType="num">
                                      <p:cBhvr>
                                        <p:cTn id="19"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normAutofit fontScale="90000"/>
          </a:bodyPr>
          <a:lstStyle/>
          <a:p>
            <a:pPr eaLnBrk="1" hangingPunct="1">
              <a:defRPr/>
            </a:pPr>
            <a:r>
              <a:rPr lang="ru-RU" sz="3200" dirty="0" smtClean="0">
                <a:solidFill>
                  <a:schemeClr val="accent5">
                    <a:lumMod val="50000"/>
                  </a:schemeClr>
                </a:solidFill>
              </a:rPr>
              <a:t>Иллюзия сокращения объема при делении фигуры по вертикали контрастными по цвету тканями</a:t>
            </a:r>
          </a:p>
        </p:txBody>
      </p:sp>
      <p:pic>
        <p:nvPicPr>
          <p:cNvPr id="47108" name="Picture 5" descr="12"/>
          <p:cNvPicPr>
            <a:picLocks noGrp="1" noChangeAspect="1" noChangeArrowheads="1"/>
          </p:cNvPicPr>
          <p:nvPr>
            <p:ph sz="half" idx="1"/>
          </p:nvPr>
        </p:nvPicPr>
        <p:blipFill>
          <a:blip r:embed="rId2" cstate="print"/>
          <a:stretch>
            <a:fillRect/>
          </a:stretch>
        </p:blipFill>
        <p:spPr>
          <a:xfrm>
            <a:off x="508000" y="1767681"/>
            <a:ext cx="3937000" cy="4191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1683" name="Rectangle 3"/>
          <p:cNvSpPr>
            <a:spLocks noGrp="1" noChangeArrowheads="1"/>
          </p:cNvSpPr>
          <p:nvPr>
            <p:ph type="body" sz="half" idx="2"/>
          </p:nvPr>
        </p:nvSpPr>
        <p:spPr>
          <a:xfrm>
            <a:off x="4648200" y="1600200"/>
            <a:ext cx="4038600" cy="4637112"/>
          </a:xfrm>
        </p:spPr>
        <p:txBody>
          <a:bodyPr>
            <a:normAutofit/>
          </a:bodyPr>
          <a:lstStyle/>
          <a:p>
            <a:pPr marL="137160" indent="0" eaLnBrk="1" hangingPunct="1">
              <a:lnSpc>
                <a:spcPct val="80000"/>
              </a:lnSpc>
              <a:buNone/>
              <a:defRPr/>
            </a:pPr>
            <a:r>
              <a:rPr lang="ru-RU" sz="2400" dirty="0" smtClean="0">
                <a:solidFill>
                  <a:schemeClr val="bg1"/>
                </a:solidFill>
              </a:rPr>
              <a:t> Эта основанная на асимметрии иллюзия, к примеру, может создаваться тем, что левая половина костюма белая, правая - черная, левый рукав - черный, а правый - белый. Благодаря делению по вертикали можно сократить объем полной фигуры, придав ей некоторую стройность и динамичность.</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ipe(up)">
                                      <p:cBhvr>
                                        <p:cTn id="7" dur="5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1000"/>
                                        <p:tgtEl>
                                          <p:spTgt spid="71683">
                                            <p:txEl>
                                              <p:pRg st="0" end="0"/>
                                            </p:txEl>
                                          </p:spTgt>
                                        </p:tgtEl>
                                      </p:cBhvr>
                                    </p:animEffect>
                                    <p:anim calcmode="lin" valueType="num">
                                      <p:cBhvr>
                                        <p:cTn id="13"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7108"/>
                                        </p:tgtEl>
                                        <p:attrNameLst>
                                          <p:attrName>style.visibility</p:attrName>
                                        </p:attrNameLst>
                                      </p:cBhvr>
                                      <p:to>
                                        <p:strVal val="visible"/>
                                      </p:to>
                                    </p:set>
                                    <p:animEffect transition="in" filter="dissolve">
                                      <p:cBhvr>
                                        <p:cTn id="19"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normAutofit fontScale="90000"/>
          </a:bodyPr>
          <a:lstStyle/>
          <a:p>
            <a:pPr eaLnBrk="1" hangingPunct="1">
              <a:defRPr/>
            </a:pPr>
            <a:r>
              <a:rPr lang="ru-RU" sz="2800" dirty="0" smtClean="0">
                <a:solidFill>
                  <a:schemeClr val="accent5">
                    <a:lumMod val="50000"/>
                  </a:schemeClr>
                </a:solidFill>
              </a:rPr>
              <a:t>Иллюзия пространственности при постепенном сокращении, сжатии, уменьшении рисунка ткани</a:t>
            </a:r>
          </a:p>
        </p:txBody>
      </p:sp>
      <p:pic>
        <p:nvPicPr>
          <p:cNvPr id="48132" name="Picture 6" descr="13"/>
          <p:cNvPicPr>
            <a:picLocks noGrp="1" noChangeAspect="1" noChangeArrowheads="1"/>
          </p:cNvPicPr>
          <p:nvPr>
            <p:ph sz="half" idx="1"/>
          </p:nvPr>
        </p:nvPicPr>
        <p:blipFill>
          <a:blip r:embed="rId2" cstate="print"/>
          <a:stretch>
            <a:fillRect/>
          </a:stretch>
        </p:blipFill>
        <p:spPr>
          <a:xfrm>
            <a:off x="825500" y="1767681"/>
            <a:ext cx="3302000" cy="4191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2709" name="Rectangle 5"/>
          <p:cNvSpPr>
            <a:spLocks noGrp="1" noChangeArrowheads="1"/>
          </p:cNvSpPr>
          <p:nvPr>
            <p:ph type="body" sz="half" idx="2"/>
          </p:nvPr>
        </p:nvSpPr>
        <p:spPr/>
        <p:txBody>
          <a:bodyPr>
            <a:normAutofit/>
          </a:bodyPr>
          <a:lstStyle/>
          <a:p>
            <a:pPr marL="137160" indent="0" eaLnBrk="1" hangingPunct="1">
              <a:lnSpc>
                <a:spcPct val="80000"/>
              </a:lnSpc>
              <a:buNone/>
              <a:defRPr/>
            </a:pPr>
            <a:r>
              <a:rPr lang="ru-RU" sz="2400" dirty="0" smtClean="0">
                <a:solidFill>
                  <a:schemeClr val="bg1"/>
                </a:solidFill>
              </a:rPr>
              <a:t>Такой эффект наиболее часто встречается в моделях стиля "оп-арт". Например, крупная клетка постепенно становится меньше и как будто уходит в пространство. Причем та часть, на которой расположена крупная клетка, кажется больше и объемнее, чем та, на которой клетка становиться меньше. </a:t>
            </a:r>
          </a:p>
        </p:txBody>
      </p:sp>
      <p:pic>
        <p:nvPicPr>
          <p:cNvPr id="5"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6165304"/>
            <a:ext cx="463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animEffect transition="in" filter="fade">
                                      <p:cBhvr>
                                        <p:cTn id="9" dur="500"/>
                                        <p:tgtEl>
                                          <p:spTgt spid="7270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2709">
                                            <p:txEl>
                                              <p:pRg st="0" end="0"/>
                                            </p:txEl>
                                          </p:spTgt>
                                        </p:tgtEl>
                                        <p:attrNameLst>
                                          <p:attrName>style.visibility</p:attrName>
                                        </p:attrNameLst>
                                      </p:cBhvr>
                                      <p:to>
                                        <p:strVal val="visible"/>
                                      </p:to>
                                    </p:set>
                                    <p:animEffect transition="in" filter="barn(inVertical)">
                                      <p:cBhvr>
                                        <p:cTn id="14" dur="500"/>
                                        <p:tgtEl>
                                          <p:spTgt spid="7270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48132"/>
                                        </p:tgtEl>
                                        <p:attrNameLst>
                                          <p:attrName>style.visibility</p:attrName>
                                        </p:attrNameLst>
                                      </p:cBhvr>
                                      <p:to>
                                        <p:strVal val="visible"/>
                                      </p:to>
                                    </p:set>
                                    <p:animEffect transition="in" filter="fade">
                                      <p:cBhvr>
                                        <p:cTn id="19" dur="800" decel="100000"/>
                                        <p:tgtEl>
                                          <p:spTgt spid="48132"/>
                                        </p:tgtEl>
                                      </p:cBhvr>
                                    </p:animEffect>
                                    <p:anim calcmode="lin" valueType="num">
                                      <p:cBhvr>
                                        <p:cTn id="20" dur="800" decel="100000" fill="hold"/>
                                        <p:tgtEl>
                                          <p:spTgt spid="48132"/>
                                        </p:tgtEl>
                                        <p:attrNameLst>
                                          <p:attrName>style.rotation</p:attrName>
                                        </p:attrNameLst>
                                      </p:cBhvr>
                                      <p:tavLst>
                                        <p:tav tm="0">
                                          <p:val>
                                            <p:fltVal val="-90"/>
                                          </p:val>
                                        </p:tav>
                                        <p:tav tm="100000">
                                          <p:val>
                                            <p:fltVal val="0"/>
                                          </p:val>
                                        </p:tav>
                                      </p:tavLst>
                                    </p:anim>
                                    <p:anim calcmode="lin" valueType="num">
                                      <p:cBhvr>
                                        <p:cTn id="21" dur="800" decel="100000" fill="hold"/>
                                        <p:tgtEl>
                                          <p:spTgt spid="48132"/>
                                        </p:tgtEl>
                                        <p:attrNameLst>
                                          <p:attrName>ppt_x</p:attrName>
                                        </p:attrNameLst>
                                      </p:cBhvr>
                                      <p:tavLst>
                                        <p:tav tm="0">
                                          <p:val>
                                            <p:strVal val="#ppt_x+0.4"/>
                                          </p:val>
                                        </p:tav>
                                        <p:tav tm="100000">
                                          <p:val>
                                            <p:strVal val="#ppt_x-0.05"/>
                                          </p:val>
                                        </p:tav>
                                      </p:tavLst>
                                    </p:anim>
                                    <p:anim calcmode="lin" valueType="num">
                                      <p:cBhvr>
                                        <p:cTn id="22" dur="800" decel="100000" fill="hold"/>
                                        <p:tgtEl>
                                          <p:spTgt spid="4813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813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81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normAutofit/>
          </a:bodyPr>
          <a:lstStyle/>
          <a:p>
            <a:pPr eaLnBrk="1" hangingPunct="1">
              <a:defRPr/>
            </a:pPr>
            <a:r>
              <a:rPr lang="ru-RU" sz="3200" dirty="0" smtClean="0">
                <a:solidFill>
                  <a:schemeClr val="accent5">
                    <a:lumMod val="50000"/>
                  </a:schemeClr>
                </a:solidFill>
              </a:rPr>
              <a:t>Список использованной литературы</a:t>
            </a:r>
          </a:p>
        </p:txBody>
      </p:sp>
      <p:sp>
        <p:nvSpPr>
          <p:cNvPr id="79875" name="Rectangle 3"/>
          <p:cNvSpPr>
            <a:spLocks noGrp="1" noChangeArrowheads="1"/>
          </p:cNvSpPr>
          <p:nvPr>
            <p:ph idx="1"/>
          </p:nvPr>
        </p:nvSpPr>
        <p:spPr>
          <a:xfrm>
            <a:off x="457200" y="1340768"/>
            <a:ext cx="8363272" cy="4968592"/>
          </a:xfrm>
        </p:spPr>
        <p:txBody>
          <a:bodyPr>
            <a:normAutofit lnSpcReduction="10000"/>
          </a:bodyPr>
          <a:lstStyle/>
          <a:p>
            <a:pPr marL="651510" lvl="0" indent="-514350">
              <a:buSzPct val="100000"/>
              <a:buFont typeface="+mj-lt"/>
              <a:buAutoNum type="arabicPeriod"/>
            </a:pPr>
            <a:r>
              <a:rPr lang="ru-RU" sz="2000" dirty="0" smtClean="0"/>
              <a:t>Бердник, Т.О</a:t>
            </a:r>
            <a:r>
              <a:rPr lang="ru-RU" sz="2000" dirty="0"/>
              <a:t>. Моделирование и художественное оформление одежды </a:t>
            </a:r>
            <a:r>
              <a:rPr lang="ru-RU" sz="2000" dirty="0" smtClean="0"/>
              <a:t>/ Т.О. Бердник. – </a:t>
            </a:r>
            <a:r>
              <a:rPr lang="ru-RU" sz="2000" dirty="0">
                <a:sym typeface="Symbol"/>
              </a:rPr>
              <a:t>Ростов н/Д.: Феникс, </a:t>
            </a:r>
            <a:r>
              <a:rPr lang="ru-RU" sz="2000" dirty="0" smtClean="0">
                <a:sym typeface="Symbol"/>
              </a:rPr>
              <a:t>2005. – 400 с.</a:t>
            </a:r>
            <a:endParaRPr lang="ru-RU" sz="2000" dirty="0" smtClean="0"/>
          </a:p>
          <a:p>
            <a:pPr marL="651510" lvl="0" indent="-514350">
              <a:buSzPct val="100000"/>
              <a:buFont typeface="+mj-lt"/>
              <a:buAutoNum type="arabicPeriod"/>
            </a:pPr>
            <a:r>
              <a:rPr lang="ru-RU" sz="2000" dirty="0" err="1" smtClean="0"/>
              <a:t>Ватерман</a:t>
            </a:r>
            <a:r>
              <a:rPr lang="ru-RU" sz="2000" dirty="0" smtClean="0"/>
              <a:t>, Г. Ваш неповторимый стиль / Г. Ватерман, Ф. Цингель. – М.: Кристина, 2000. – 128 с.</a:t>
            </a:r>
          </a:p>
          <a:p>
            <a:pPr marL="651510" lvl="0" indent="-514350">
              <a:buSzPct val="100000"/>
              <a:buFont typeface="+mj-lt"/>
              <a:buAutoNum type="arabicPeriod"/>
            </a:pPr>
            <a:r>
              <a:rPr lang="ru-RU" sz="2000" dirty="0" smtClean="0"/>
              <a:t>Ваш колорит. – М.: АСТ: Астрель, 2002. – 191 с</a:t>
            </a:r>
            <a:r>
              <a:rPr lang="ru-RU" sz="2000" dirty="0" smtClean="0"/>
              <a:t>.</a:t>
            </a:r>
          </a:p>
          <a:p>
            <a:pPr marL="651510" lvl="0" indent="-514350">
              <a:buSzPct val="100000"/>
              <a:buFont typeface="+mj-lt"/>
              <a:buAutoNum type="arabicPeriod"/>
            </a:pPr>
            <a:r>
              <a:rPr lang="ru-RU" sz="2000" dirty="0" smtClean="0"/>
              <a:t>Ермилова, В.В. Моделирование и художественное оформление одежды / В.В. Ермилова, Д.Ю. Ермилова. – М.: Высшая школа: Мастерство: </a:t>
            </a:r>
            <a:r>
              <a:rPr lang="ru-RU" sz="2000" dirty="0"/>
              <a:t>А</a:t>
            </a:r>
            <a:r>
              <a:rPr lang="ru-RU" sz="2000" dirty="0" smtClean="0"/>
              <a:t>кадемия, 2001. – 184 с.</a:t>
            </a:r>
            <a:endParaRPr lang="ru-RU" sz="2000" dirty="0" smtClean="0"/>
          </a:p>
          <a:p>
            <a:pPr marL="651510" lvl="0" indent="-514350">
              <a:buSzPct val="100000"/>
              <a:buFont typeface="+mj-lt"/>
              <a:buAutoNum type="arabicPeriod"/>
            </a:pPr>
            <a:r>
              <a:rPr lang="ru-RU" sz="2000" dirty="0" smtClean="0"/>
              <a:t>Композиция костюма / Г.М. Гусейнов </a:t>
            </a:r>
            <a:r>
              <a:rPr lang="ru-RU" sz="2000" dirty="0" smtClean="0">
                <a:sym typeface="Symbol"/>
              </a:rPr>
              <a:t>и </a:t>
            </a:r>
            <a:r>
              <a:rPr lang="ru-RU" sz="2000" dirty="0"/>
              <a:t>др.</a:t>
            </a:r>
            <a:r>
              <a:rPr lang="ru-RU" sz="2000" dirty="0" smtClean="0">
                <a:sym typeface="Symbol"/>
              </a:rPr>
              <a:t>. – М.: Академия, 2003. – 432 с.</a:t>
            </a:r>
          </a:p>
          <a:p>
            <a:pPr marL="651510" lvl="0" indent="-514350">
              <a:buSzPct val="100000"/>
              <a:buFont typeface="+mj-lt"/>
              <a:buAutoNum type="arabicPeriod"/>
            </a:pPr>
            <a:r>
              <a:rPr lang="ru-RU" sz="2000" dirty="0" smtClean="0">
                <a:sym typeface="Symbol"/>
              </a:rPr>
              <a:t>Медведева, Т.В. Художественное конструирование одежды / Т.В. Медведева. – М.: Форум, Инфра-М, 2011. – 480 с.</a:t>
            </a:r>
          </a:p>
          <a:p>
            <a:pPr marL="651510" lvl="0" indent="-514350">
              <a:buSzPct val="100000"/>
              <a:buFont typeface="+mj-lt"/>
              <a:buAutoNum type="arabicPeriod"/>
            </a:pPr>
            <a:r>
              <a:rPr lang="ru-RU" sz="2000" dirty="0" err="1" smtClean="0">
                <a:sym typeface="Symbol"/>
              </a:rPr>
              <a:t>Рачицкая</a:t>
            </a:r>
            <a:r>
              <a:rPr lang="ru-RU" sz="2000" dirty="0" smtClean="0">
                <a:sym typeface="Symbol"/>
              </a:rPr>
              <a:t>, Е.И. Моделирование и художественное оформление одежды / Е.И. </a:t>
            </a:r>
            <a:r>
              <a:rPr lang="ru-RU" sz="2000" dirty="0" err="1" smtClean="0">
                <a:sym typeface="Symbol"/>
              </a:rPr>
              <a:t>Рачицкая</a:t>
            </a:r>
            <a:r>
              <a:rPr lang="ru-RU" sz="2000" dirty="0" smtClean="0">
                <a:sym typeface="Symbol"/>
              </a:rPr>
              <a:t>, В.И. Сидоренко. – Ростов н/Д.: Феникс, 2002. – 608 с.</a:t>
            </a:r>
            <a:endParaRPr lang="ru-RU" sz="2000" dirty="0" smtClean="0"/>
          </a:p>
          <a:p>
            <a:pPr marL="651510" indent="-514350" eaLnBrk="1" hangingPunct="1">
              <a:buFont typeface="+mj-lt"/>
              <a:buAutoNum type="arabicPeriod"/>
              <a:defRPr/>
            </a:pPr>
            <a:endParaRPr lang="ru-RU" dirty="0" smtClean="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ru-RU" sz="4000" dirty="0" smtClean="0">
                <a:solidFill>
                  <a:schemeClr val="accent5">
                    <a:lumMod val="50000"/>
                  </a:schemeClr>
                </a:solidFill>
                <a:latin typeface="Times New Roman" pitchFamily="18" charset="0"/>
              </a:rPr>
              <a:t>Понятие о композиции костюма</a:t>
            </a:r>
          </a:p>
        </p:txBody>
      </p:sp>
      <p:sp>
        <p:nvSpPr>
          <p:cNvPr id="17411" name="Rectangle 3"/>
          <p:cNvSpPr>
            <a:spLocks noGrp="1" noChangeArrowheads="1"/>
          </p:cNvSpPr>
          <p:nvPr>
            <p:ph idx="1"/>
          </p:nvPr>
        </p:nvSpPr>
        <p:spPr/>
        <p:txBody>
          <a:bodyPr/>
          <a:lstStyle/>
          <a:p>
            <a:pPr eaLnBrk="1" hangingPunct="1">
              <a:buFont typeface="Wingdings" pitchFamily="2" charset="2"/>
              <a:buNone/>
            </a:pPr>
            <a:r>
              <a:rPr lang="ru-RU" b="1" dirty="0" smtClean="0"/>
              <a:t>      </a:t>
            </a:r>
            <a:r>
              <a:rPr lang="ru-RU" b="1" dirty="0" smtClean="0">
                <a:solidFill>
                  <a:schemeClr val="bg1"/>
                </a:solidFill>
                <a:latin typeface="Times New Roman" pitchFamily="18" charset="0"/>
              </a:rPr>
              <a:t>Композиция костюма </a:t>
            </a:r>
            <a:r>
              <a:rPr lang="ru-RU" dirty="0" smtClean="0">
                <a:solidFill>
                  <a:schemeClr val="bg1"/>
                </a:solidFill>
                <a:latin typeface="Times New Roman" pitchFamily="18" charset="0"/>
              </a:rPr>
              <a:t>— это объединение всех его элементов в одно целое, выражающее определенную идею, мысль, образ. Элементами костюма являются все его составляющие: форма, материал и его свойства, цвет, конструктивные и декоративные линии.</a:t>
            </a:r>
            <a:r>
              <a:rPr lang="ru-RU" dirty="0" smtClean="0">
                <a:latin typeface="Times New Roman" pitchFamily="18" charset="0"/>
              </a:rPr>
              <a:t/>
            </a:r>
            <a:br>
              <a:rPr lang="ru-RU" dirty="0" smtClean="0">
                <a:latin typeface="Times New Roman" pitchFamily="18" charset="0"/>
              </a:rPr>
            </a:br>
            <a:endParaRPr lang="ru-RU" dirty="0" smtClean="0">
              <a:latin typeface="Times New Roman"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anim calcmode="lin" valueType="num">
                                      <p:cBhvr>
                                        <p:cTn id="8" dur="500" fill="hold"/>
                                        <p:tgtEl>
                                          <p:spTgt spid="17410"/>
                                        </p:tgtEl>
                                        <p:attrNameLst>
                                          <p:attrName>ppt_x</p:attrName>
                                        </p:attrNameLst>
                                      </p:cBhvr>
                                      <p:tavLst>
                                        <p:tav tm="0">
                                          <p:val>
                                            <p:strVal val="#ppt_x-.1"/>
                                          </p:val>
                                        </p:tav>
                                        <p:tav tm="100000">
                                          <p:val>
                                            <p:strVal val="#ppt_x"/>
                                          </p:val>
                                        </p:tav>
                                      </p:tavLst>
                                    </p:anim>
                                    <p:anim calcmode="lin" valueType="num">
                                      <p:cBhvr>
                                        <p:cTn id="9"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1000"/>
                                        <p:tgtEl>
                                          <p:spTgt spid="17411">
                                            <p:txEl>
                                              <p:pRg st="0" end="0"/>
                                            </p:txEl>
                                          </p:spTgt>
                                        </p:tgtEl>
                                      </p:cBhvr>
                                    </p:animEffect>
                                    <p:anim calcmode="lin" valueType="num">
                                      <p:cBhvr>
                                        <p:cTn id="15"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23850" y="836613"/>
            <a:ext cx="8229600" cy="1143000"/>
          </a:xfrm>
        </p:spPr>
        <p:txBody>
          <a:bodyPr>
            <a:normAutofit fontScale="90000"/>
          </a:bodyPr>
          <a:lstStyle/>
          <a:p>
            <a:pPr eaLnBrk="1" hangingPunct="1">
              <a:defRPr/>
            </a:pPr>
            <a:r>
              <a:rPr lang="ru-RU" sz="4000" dirty="0" smtClean="0">
                <a:solidFill>
                  <a:schemeClr val="accent5">
                    <a:lumMod val="50000"/>
                  </a:schemeClr>
                </a:solidFill>
              </a:rPr>
              <a:t>В первую очередь, человеком в костюме воспринимается:</a:t>
            </a:r>
          </a:p>
        </p:txBody>
      </p:sp>
      <p:sp>
        <p:nvSpPr>
          <p:cNvPr id="19459" name="Rectangle 3"/>
          <p:cNvSpPr>
            <a:spLocks noGrp="1" noChangeArrowheads="1"/>
          </p:cNvSpPr>
          <p:nvPr>
            <p:ph idx="1"/>
          </p:nvPr>
        </p:nvSpPr>
        <p:spPr>
          <a:xfrm>
            <a:off x="468313" y="2332038"/>
            <a:ext cx="8229600" cy="4525962"/>
          </a:xfrm>
        </p:spPr>
        <p:txBody>
          <a:bodyPr/>
          <a:lstStyle/>
          <a:p>
            <a:pPr eaLnBrk="1" hangingPunct="1"/>
            <a:r>
              <a:rPr lang="ru-RU" sz="3600" dirty="0" smtClean="0">
                <a:solidFill>
                  <a:schemeClr val="bg1"/>
                </a:solidFill>
                <a:latin typeface="Times New Roman" pitchFamily="18" charset="0"/>
              </a:rPr>
              <a:t>общая форма одежды, </a:t>
            </a:r>
          </a:p>
          <a:p>
            <a:pPr eaLnBrk="1" hangingPunct="1"/>
            <a:r>
              <a:rPr lang="ru-RU" sz="3600" dirty="0" smtClean="0">
                <a:solidFill>
                  <a:schemeClr val="bg1"/>
                </a:solidFill>
                <a:latin typeface="Times New Roman" pitchFamily="18" charset="0"/>
              </a:rPr>
              <a:t>цвет и составные элементы формы, </a:t>
            </a:r>
          </a:p>
          <a:p>
            <a:pPr eaLnBrk="1" hangingPunct="1"/>
            <a:r>
              <a:rPr lang="ru-RU" sz="3600" dirty="0" smtClean="0">
                <a:solidFill>
                  <a:schemeClr val="bg1"/>
                </a:solidFill>
                <a:latin typeface="Times New Roman" pitchFamily="18" charset="0"/>
              </a:rPr>
              <a:t>детали и подробности.</a:t>
            </a:r>
          </a:p>
          <a:p>
            <a:pPr eaLnBrk="1" hangingPunct="1">
              <a:buFont typeface="Wingdings" pitchFamily="2" charset="2"/>
              <a:buNone/>
            </a:pPr>
            <a:endParaRPr lang="ru-RU" sz="3600" dirty="0" smtClean="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plus(in)">
                                      <p:cBhvr>
                                        <p:cTn id="12" dur="10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plus(in)">
                                      <p:cBhvr>
                                        <p:cTn id="17" dur="10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plus(in)">
                                      <p:cBhvr>
                                        <p:cTn id="22" dur="1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95288" y="908050"/>
            <a:ext cx="8229600" cy="1728862"/>
          </a:xfrm>
        </p:spPr>
        <p:txBody>
          <a:bodyPr>
            <a:noAutofit/>
          </a:bodyPr>
          <a:lstStyle/>
          <a:p>
            <a:pPr eaLnBrk="1" hangingPunct="1">
              <a:defRPr/>
            </a:pPr>
            <a:r>
              <a:rPr lang="ru-RU" sz="2800" dirty="0" smtClean="0">
                <a:solidFill>
                  <a:schemeClr val="accent5">
                    <a:lumMod val="50000"/>
                  </a:schemeClr>
                </a:solidFill>
              </a:rPr>
              <a:t>Придание композиции определенных свойств зависит от применения определенных средств композиции, к которым относятся:</a:t>
            </a:r>
          </a:p>
        </p:txBody>
      </p:sp>
      <p:sp>
        <p:nvSpPr>
          <p:cNvPr id="20483" name="Rectangle 3"/>
          <p:cNvSpPr>
            <a:spLocks noGrp="1" noChangeArrowheads="1"/>
          </p:cNvSpPr>
          <p:nvPr>
            <p:ph idx="1"/>
          </p:nvPr>
        </p:nvSpPr>
        <p:spPr>
          <a:xfrm>
            <a:off x="468313" y="1557338"/>
            <a:ext cx="8229600" cy="4525962"/>
          </a:xfrm>
        </p:spPr>
        <p:txBody>
          <a:bodyPr/>
          <a:lstStyle/>
          <a:p>
            <a:pPr eaLnBrk="1" hangingPunct="1">
              <a:buFont typeface="Wingdings" pitchFamily="2" charset="2"/>
              <a:buNone/>
              <a:defRPr/>
            </a:pPr>
            <a:r>
              <a:rPr lang="ru-RU" dirty="0" smtClean="0"/>
              <a:t>  </a:t>
            </a:r>
          </a:p>
        </p:txBody>
      </p:sp>
      <p:sp>
        <p:nvSpPr>
          <p:cNvPr id="8196" name="Rectangle 4"/>
          <p:cNvSpPr>
            <a:spLocks noChangeArrowheads="1"/>
          </p:cNvSpPr>
          <p:nvPr/>
        </p:nvSpPr>
        <p:spPr bwMode="auto">
          <a:xfrm>
            <a:off x="827088" y="2243326"/>
            <a:ext cx="7200900" cy="4031873"/>
          </a:xfrm>
          <a:prstGeom prst="rect">
            <a:avLst/>
          </a:prstGeom>
          <a:noFill/>
          <a:ln w="9525">
            <a:noFill/>
            <a:miter lim="800000"/>
            <a:headEnd/>
            <a:tailEnd/>
          </a:ln>
        </p:spPr>
        <p:txBody>
          <a:bodyPr anchor="ctr">
            <a:spAutoFit/>
          </a:bodyPr>
          <a:lstStyle/>
          <a:p>
            <a:pPr marL="342900" indent="-342900" algn="ctr"/>
            <a:endParaRPr lang="ru-RU" sz="3200" dirty="0">
              <a:latin typeface="Garamond" pitchFamily="18" charset="0"/>
            </a:endParaRPr>
          </a:p>
          <a:p>
            <a:pPr marL="342900" indent="-342900">
              <a:buFontTx/>
              <a:buChar char="•"/>
            </a:pPr>
            <a:r>
              <a:rPr lang="ru-RU" sz="3200" dirty="0">
                <a:solidFill>
                  <a:schemeClr val="bg1"/>
                </a:solidFill>
              </a:rPr>
              <a:t>пропорции </a:t>
            </a:r>
          </a:p>
          <a:p>
            <a:pPr marL="342900" indent="-342900">
              <a:buFontTx/>
              <a:buChar char="•"/>
            </a:pPr>
            <a:r>
              <a:rPr lang="ru-RU" sz="3200" dirty="0">
                <a:solidFill>
                  <a:schemeClr val="bg1"/>
                </a:solidFill>
              </a:rPr>
              <a:t>ритм </a:t>
            </a:r>
          </a:p>
          <a:p>
            <a:pPr marL="342900" indent="-342900">
              <a:buFontTx/>
              <a:buChar char="•"/>
            </a:pPr>
            <a:r>
              <a:rPr lang="ru-RU" sz="3200" dirty="0">
                <a:solidFill>
                  <a:schemeClr val="bg1"/>
                </a:solidFill>
              </a:rPr>
              <a:t>симметрия-асимметрия </a:t>
            </a:r>
          </a:p>
          <a:p>
            <a:pPr marL="342900" indent="-342900">
              <a:buFontTx/>
              <a:buChar char="•"/>
            </a:pPr>
            <a:r>
              <a:rPr lang="ru-RU" sz="3200" dirty="0">
                <a:solidFill>
                  <a:schemeClr val="bg1"/>
                </a:solidFill>
              </a:rPr>
              <a:t>нюанс и контраст </a:t>
            </a:r>
          </a:p>
          <a:p>
            <a:pPr marL="342900" indent="-342900">
              <a:buFontTx/>
              <a:buChar char="•"/>
            </a:pPr>
            <a:r>
              <a:rPr lang="ru-RU" sz="3200" dirty="0">
                <a:solidFill>
                  <a:schemeClr val="bg1"/>
                </a:solidFill>
              </a:rPr>
              <a:t>ритм </a:t>
            </a:r>
          </a:p>
          <a:p>
            <a:pPr marL="342900" indent="-342900">
              <a:buFontTx/>
              <a:buChar char="•"/>
            </a:pPr>
            <a:r>
              <a:rPr lang="ru-RU" sz="3200" dirty="0">
                <a:solidFill>
                  <a:schemeClr val="bg1"/>
                </a:solidFill>
              </a:rPr>
              <a:t>цветовое решение</a:t>
            </a:r>
          </a:p>
          <a:p>
            <a:pPr marL="342900" indent="-342900" algn="ctr" eaLnBrk="0" hangingPunct="0"/>
            <a:endParaRPr lang="ru-RU" sz="3200" dirty="0">
              <a:latin typeface="Arial" charset="0"/>
            </a:endParaRPr>
          </a:p>
        </p:txBody>
      </p:sp>
      <p:sp>
        <p:nvSpPr>
          <p:cNvPr id="5" name="Стрелка вправо 4">
            <a:hlinkClick r:id="rId2" action="ppaction://hlinksldjump"/>
          </p:cNvPr>
          <p:cNvSpPr/>
          <p:nvPr/>
        </p:nvSpPr>
        <p:spPr>
          <a:xfrm>
            <a:off x="8316416" y="6237312"/>
            <a:ext cx="432048" cy="432048"/>
          </a:xfrm>
          <a:prstGeom prst="rightArrow">
            <a:avLst/>
          </a:prstGeom>
          <a:pattFill prst="pct40">
            <a:fgClr>
              <a:srgbClr val="FF3399"/>
            </a:fgClr>
            <a:bgClr>
              <a:schemeClr val="bg1"/>
            </a:bgClr>
          </a:pattFill>
          <a:ln w="25400" cmpd="sng">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1000" fill="hold"/>
                                        <p:tgtEl>
                                          <p:spTgt spid="8196"/>
                                        </p:tgtEl>
                                        <p:attrNameLst>
                                          <p:attrName>ppt_w</p:attrName>
                                        </p:attrNameLst>
                                      </p:cBhvr>
                                      <p:tavLst>
                                        <p:tav tm="0">
                                          <p:val>
                                            <p:fltVal val="0"/>
                                          </p:val>
                                        </p:tav>
                                        <p:tav tm="100000">
                                          <p:val>
                                            <p:strVal val="#ppt_w"/>
                                          </p:val>
                                        </p:tav>
                                      </p:tavLst>
                                    </p:anim>
                                    <p:anim calcmode="lin" valueType="num">
                                      <p:cBhvr>
                                        <p:cTn id="13" dur="1000" fill="hold"/>
                                        <p:tgtEl>
                                          <p:spTgt spid="8196"/>
                                        </p:tgtEl>
                                        <p:attrNameLst>
                                          <p:attrName>ppt_h</p:attrName>
                                        </p:attrNameLst>
                                      </p:cBhvr>
                                      <p:tavLst>
                                        <p:tav tm="0">
                                          <p:val>
                                            <p:fltVal val="0"/>
                                          </p:val>
                                        </p:tav>
                                        <p:tav tm="100000">
                                          <p:val>
                                            <p:strVal val="#ppt_h"/>
                                          </p:val>
                                        </p:tav>
                                      </p:tavLst>
                                    </p:anim>
                                    <p:anim calcmode="lin" valueType="num">
                                      <p:cBhvr>
                                        <p:cTn id="14" dur="1000" fill="hold"/>
                                        <p:tgtEl>
                                          <p:spTgt spid="8196"/>
                                        </p:tgtEl>
                                        <p:attrNameLst>
                                          <p:attrName>style.rotation</p:attrName>
                                        </p:attrNameLst>
                                      </p:cBhvr>
                                      <p:tavLst>
                                        <p:tav tm="0">
                                          <p:val>
                                            <p:fltVal val="360"/>
                                          </p:val>
                                        </p:tav>
                                        <p:tav tm="100000">
                                          <p:val>
                                            <p:fltVal val="0"/>
                                          </p:val>
                                        </p:tav>
                                      </p:tavLst>
                                    </p:anim>
                                    <p:animEffect transition="in" filter="fade">
                                      <p:cBhvr>
                                        <p:cTn id="15"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8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4513" y="332656"/>
            <a:ext cx="8229600" cy="1228998"/>
          </a:xfrm>
        </p:spPr>
        <p:txBody>
          <a:bodyPr>
            <a:normAutofit fontScale="90000"/>
          </a:bodyPr>
          <a:lstStyle/>
          <a:p>
            <a:pPr eaLnBrk="1" hangingPunct="1">
              <a:defRPr/>
            </a:pPr>
            <a:r>
              <a:rPr lang="ru-RU" sz="3600" dirty="0" smtClean="0">
                <a:solidFill>
                  <a:schemeClr val="accent5">
                    <a:lumMod val="75000"/>
                  </a:schemeClr>
                </a:solidFill>
              </a:rPr>
              <a:t>Первый закон композиции – </a:t>
            </a:r>
            <a:br>
              <a:rPr lang="ru-RU" sz="3600" dirty="0" smtClean="0">
                <a:solidFill>
                  <a:schemeClr val="accent5">
                    <a:lumMod val="75000"/>
                  </a:schemeClr>
                </a:solidFill>
              </a:rPr>
            </a:br>
            <a:r>
              <a:rPr lang="ru-RU" sz="3600" dirty="0" smtClean="0">
                <a:solidFill>
                  <a:schemeClr val="accent5">
                    <a:lumMod val="75000"/>
                  </a:schemeClr>
                </a:solidFill>
              </a:rPr>
              <a:t>цельность, или наличие целого</a:t>
            </a:r>
            <a:r>
              <a:rPr lang="ru-RU" sz="4000" dirty="0" smtClean="0">
                <a:solidFill>
                  <a:schemeClr val="accent5">
                    <a:lumMod val="75000"/>
                  </a:schemeClr>
                </a:solidFill>
              </a:rPr>
              <a:t> </a:t>
            </a:r>
            <a:r>
              <a:rPr lang="ru-RU" sz="4000" dirty="0" smtClean="0"/>
              <a:t/>
            </a:r>
            <a:br>
              <a:rPr lang="ru-RU" sz="4000" dirty="0" smtClean="0"/>
            </a:br>
            <a:endParaRPr lang="ru-RU" sz="4000" dirty="0" smtClean="0"/>
          </a:p>
        </p:txBody>
      </p:sp>
      <p:pic>
        <p:nvPicPr>
          <p:cNvPr id="9219" name="Picture 7" descr="2_yt6tgfgf7"/>
          <p:cNvPicPr>
            <a:picLocks noGrp="1" noChangeAspect="1" noChangeArrowheads="1"/>
          </p:cNvPicPr>
          <p:nvPr>
            <p:ph sz="half" idx="1"/>
          </p:nvPr>
        </p:nvPicPr>
        <p:blipFill rotWithShape="1">
          <a:blip r:embed="rId2" cstate="print"/>
          <a:srcRect l="376" t="-578" r="-376" b="3923"/>
          <a:stretch/>
        </p:blipFill>
        <p:spPr>
          <a:xfrm>
            <a:off x="468313" y="1628775"/>
            <a:ext cx="2895600" cy="432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15" descr="4_yt6tgfgf7"/>
          <p:cNvPicPr>
            <a:picLocks noGrp="1" noChangeAspect="1" noChangeArrowheads="1"/>
          </p:cNvPicPr>
          <p:nvPr>
            <p:ph sz="quarter" idx="2"/>
          </p:nvPr>
        </p:nvPicPr>
        <p:blipFill rotWithShape="1">
          <a:blip r:embed="rId3" cstate="print"/>
          <a:srcRect b="4634"/>
          <a:stretch/>
        </p:blipFill>
        <p:spPr>
          <a:xfrm>
            <a:off x="3348038" y="2781300"/>
            <a:ext cx="2786062" cy="3887788"/>
          </a:xfrm>
          <a:prstGeom prst="rect">
            <a:avLst/>
          </a:prstGeom>
          <a:ln>
            <a:noFill/>
          </a:ln>
          <a:effectLst>
            <a:outerShdw blurRad="292100" dist="139700" dir="2700000" algn="tl" rotWithShape="0">
              <a:srgbClr val="333333">
                <a:alpha val="65000"/>
              </a:srgbClr>
            </a:outerShdw>
          </a:effectLst>
        </p:spPr>
      </p:pic>
      <p:pic>
        <p:nvPicPr>
          <p:cNvPr id="9221" name="Picture 16" descr="6_yt6tgfgf7"/>
          <p:cNvPicPr>
            <a:picLocks noGrp="1" noChangeAspect="1" noChangeArrowheads="1"/>
          </p:cNvPicPr>
          <p:nvPr>
            <p:ph sz="quarter" idx="3"/>
          </p:nvPr>
        </p:nvPicPr>
        <p:blipFill rotWithShape="1">
          <a:blip r:embed="rId4" cstate="print"/>
          <a:srcRect t="2587" b="5065"/>
          <a:stretch/>
        </p:blipFill>
        <p:spPr>
          <a:xfrm>
            <a:off x="6084168" y="1700808"/>
            <a:ext cx="2816225" cy="3642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slide(fromBottom)">
                                      <p:cBhvr>
                                        <p:cTn id="7" dur="1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10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10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42910" y="1340768"/>
            <a:ext cx="8229600" cy="4185302"/>
          </a:xfrm>
        </p:spPr>
        <p:txBody>
          <a:bodyPr/>
          <a:lstStyle/>
          <a:p>
            <a:pPr eaLnBrk="1" hangingPunct="1">
              <a:lnSpc>
                <a:spcPct val="90000"/>
              </a:lnSpc>
              <a:buFont typeface="Wingdings" pitchFamily="2" charset="2"/>
              <a:buNone/>
            </a:pPr>
            <a:r>
              <a:rPr lang="ru-RU" dirty="0" smtClean="0">
                <a:solidFill>
                  <a:schemeClr val="bg1"/>
                </a:solidFill>
                <a:latin typeface="Times New Roman" pitchFamily="18" charset="0"/>
              </a:rPr>
              <a:t>      </a:t>
            </a:r>
          </a:p>
          <a:p>
            <a:pPr marL="179388" indent="538163" eaLnBrk="1" hangingPunct="1">
              <a:lnSpc>
                <a:spcPct val="90000"/>
              </a:lnSpc>
              <a:buFont typeface="Wingdings" pitchFamily="2" charset="2"/>
              <a:buNone/>
              <a:tabLst>
                <a:tab pos="1076325" algn="l"/>
              </a:tabLst>
            </a:pPr>
            <a:r>
              <a:rPr lang="ru-RU" dirty="0" smtClean="0">
                <a:solidFill>
                  <a:schemeClr val="bg1"/>
                </a:solidFill>
                <a:latin typeface="Times New Roman" pitchFamily="18" charset="0"/>
              </a:rPr>
              <a:t>Главное качество композиции - именно </a:t>
            </a:r>
            <a:r>
              <a:rPr lang="ru-RU" b="1" dirty="0" smtClean="0">
                <a:solidFill>
                  <a:schemeClr val="bg1"/>
                </a:solidFill>
                <a:latin typeface="Times New Roman" pitchFamily="18" charset="0"/>
              </a:rPr>
              <a:t>цельность</a:t>
            </a:r>
            <a:r>
              <a:rPr lang="ru-RU" dirty="0" smtClean="0">
                <a:solidFill>
                  <a:schemeClr val="bg1"/>
                </a:solidFill>
                <a:latin typeface="Times New Roman" pitchFamily="18" charset="0"/>
              </a:rPr>
              <a:t>. Художник объединяет отдельные части так, чтобы они образовали целое. Закон цельности выражает неделимость целого. </a:t>
            </a:r>
          </a:p>
          <a:p>
            <a:pPr marL="179388" indent="538163" eaLnBrk="1" hangingPunct="1">
              <a:lnSpc>
                <a:spcPct val="90000"/>
              </a:lnSpc>
              <a:buFont typeface="Wingdings" pitchFamily="2" charset="2"/>
              <a:buNone/>
              <a:tabLst>
                <a:tab pos="1076325" algn="l"/>
              </a:tabLst>
            </a:pPr>
            <a:r>
              <a:rPr lang="ru-RU" dirty="0" smtClean="0">
                <a:solidFill>
                  <a:schemeClr val="bg1"/>
                </a:solidFill>
                <a:latin typeface="Times New Roman" pitchFamily="18" charset="0"/>
              </a:rPr>
              <a:t>Важным признаком цельности является согласованность всех элементов костюма по трем принципам - </a:t>
            </a:r>
            <a:r>
              <a:rPr lang="ru-RU" b="1" dirty="0" smtClean="0">
                <a:solidFill>
                  <a:schemeClr val="bg1"/>
                </a:solidFill>
                <a:latin typeface="Times New Roman" pitchFamily="18" charset="0"/>
              </a:rPr>
              <a:t>контраста, нюанса и подобия</a:t>
            </a:r>
            <a:r>
              <a:rPr lang="ru-RU" i="1" dirty="0" smtClean="0">
                <a:solidFill>
                  <a:schemeClr val="bg1"/>
                </a:solidFill>
                <a:latin typeface="Times New Roman" pitchFamily="18" charset="0"/>
              </a:rPr>
              <a:t>.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arn(in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arn(inHorizontal)">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678</TotalTime>
  <Words>2029</Words>
  <Application>Microsoft Office PowerPoint</Application>
  <PresentationFormat>Экран (4:3)</PresentationFormat>
  <Paragraphs>140</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Апекс</vt:lpstr>
      <vt:lpstr>Урок по технологии  «Моделирование швейных изделий»</vt:lpstr>
      <vt:lpstr>Презентация PowerPoint</vt:lpstr>
      <vt:lpstr>Основное содержание УРОКА </vt:lpstr>
      <vt:lpstr>Разделы урока</vt:lpstr>
      <vt:lpstr>Понятие о композиции костюма</vt:lpstr>
      <vt:lpstr>В первую очередь, человеком в костюме воспринимается:</vt:lpstr>
      <vt:lpstr>Придание композиции определенных свойств зависит от применения определенных средств композиции, к которым относятся:</vt:lpstr>
      <vt:lpstr>Первый закон композиции –  цельность, или наличие целого  </vt:lpstr>
      <vt:lpstr>Презентация PowerPoint</vt:lpstr>
      <vt:lpstr>Презентация PowerPoint</vt:lpstr>
      <vt:lpstr>Второй закон композиции –  закон пропорций  </vt:lpstr>
      <vt:lpstr>Презентация PowerPoint</vt:lpstr>
      <vt:lpstr>Презентация PowerPoint</vt:lpstr>
      <vt:lpstr>Третий закон композиции –  закон симметрии</vt:lpstr>
      <vt:lpstr>Презентация PowerPoint</vt:lpstr>
      <vt:lpstr>Четвертый закон композиции –  закон ритма  </vt:lpstr>
      <vt:lpstr>Презентация PowerPoint</vt:lpstr>
      <vt:lpstr>Презентация PowerPoint</vt:lpstr>
      <vt:lpstr>По способу организации ритм в костюме может быть пяти видов:</vt:lpstr>
      <vt:lpstr>Презентация PowerPoint</vt:lpstr>
      <vt:lpstr>Пятый закон композиции –  выделение главного в составе целого </vt:lpstr>
      <vt:lpstr>Центр композиции в костюме есть практически всегда.</vt:lpstr>
      <vt:lpstr>Основные виды материалов,  их особенности</vt:lpstr>
      <vt:lpstr>Трикотажные полотна</vt:lpstr>
      <vt:lpstr> Эластичные ткани</vt:lpstr>
      <vt:lpstr>Креповые ткани</vt:lpstr>
      <vt:lpstr>Шерстяные ткани</vt:lpstr>
      <vt:lpstr>Хлопчатобумажные и льняные ткани</vt:lpstr>
      <vt:lpstr>Силуэт</vt:lpstr>
      <vt:lpstr>Существуют следующие силуэты в одежде:</vt:lpstr>
      <vt:lpstr>Сочетание цветов в одежде</vt:lpstr>
      <vt:lpstr>Презентация PowerPoint</vt:lpstr>
      <vt:lpstr>Цвет  в костюме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Зрительные иллюзии в одежде</vt:lpstr>
      <vt:lpstr>Иллюзия переоценки вертикали</vt:lpstr>
      <vt:lpstr>Иллюзия заполненного пространства</vt:lpstr>
      <vt:lpstr>Иллюзия переоценки острого угла </vt:lpstr>
      <vt:lpstr>Иллюзия контраста </vt:lpstr>
      <vt:lpstr>Иллюзия полосатой ткани</vt:lpstr>
      <vt:lpstr>Иллюзия сокращения объема при делении фигуры по вертикали контрастными по цвету тканями</vt:lpstr>
      <vt:lpstr>Иллюзия пространственности при постепенном сокращении, сжатии, уменьшении рисунка ткани</vt:lpstr>
      <vt:lpstr>Список использованной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Моделирование швейных изделий</dc:title>
  <dc:creator>Зульфия</dc:creator>
  <cp:lastModifiedBy>user</cp:lastModifiedBy>
  <cp:revision>33</cp:revision>
  <dcterms:created xsi:type="dcterms:W3CDTF">2011-11-28T15:47:18Z</dcterms:created>
  <dcterms:modified xsi:type="dcterms:W3CDTF">2011-12-02T19:11:15Z</dcterms:modified>
</cp:coreProperties>
</file>