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8" r:id="rId3"/>
    <p:sldId id="259" r:id="rId4"/>
    <p:sldId id="260" r:id="rId5"/>
    <p:sldId id="261" r:id="rId6"/>
    <p:sldId id="269" r:id="rId7"/>
    <p:sldId id="263" r:id="rId8"/>
    <p:sldId id="265" r:id="rId9"/>
    <p:sldId id="266" r:id="rId10"/>
    <p:sldId id="267" r:id="rId1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712" autoAdjust="0"/>
  </p:normalViewPr>
  <p:slideViewPr>
    <p:cSldViewPr>
      <p:cViewPr varScale="1">
        <p:scale>
          <a:sx n="80" d="100"/>
          <a:sy n="80" d="100"/>
        </p:scale>
        <p:origin x="-8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6A877DB-5183-4D4B-A7D5-FB855D35E9C3}" type="datetimeFigureOut">
              <a:rPr lang="ru-RU"/>
              <a:pPr>
                <a:defRPr/>
              </a:pPr>
              <a:t>24.12.2011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049C70-9D7D-4C78-AFC5-52B7DAC6DD3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2F8DE03-43B0-43CE-90BA-F5AC82CBD828}" type="datetimeFigureOut">
              <a:rPr lang="ru-RU"/>
              <a:pPr>
                <a:defRPr/>
              </a:pPr>
              <a:t>24.12.2011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4232E95-9CAA-44D2-A6BD-DB895372B91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AC3445A-A0DA-4887-8700-4C9D121F3657}" type="datetimeFigureOut">
              <a:rPr lang="ru-RU"/>
              <a:pPr>
                <a:defRPr/>
              </a:pPr>
              <a:t>24.12.2011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062EC9C-08FE-431F-AC2C-87D281D3044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592C44D-FFE5-4F64-969F-5DA723EAD854}" type="datetimeFigureOut">
              <a:rPr lang="ru-RU"/>
              <a:pPr>
                <a:defRPr/>
              </a:pPr>
              <a:t>24.12.2011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61203A8-ABE9-492D-AC64-E66A75510B4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66A3DC3-7589-4507-B4E6-B04D2115D188}" type="datetimeFigureOut">
              <a:rPr lang="ru-RU"/>
              <a:pPr>
                <a:defRPr/>
              </a:pPr>
              <a:t>24.12.2011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7C65310-C8A3-4D88-9C61-86C04580D6B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9EEB969B-1706-4853-AADD-5C204F631DEC}" type="datetimeFigureOut">
              <a:rPr lang="ru-RU"/>
              <a:pPr>
                <a:defRPr/>
              </a:pPr>
              <a:t>24.12.2011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DD3B42A-FB1A-49ED-B14B-4AB097CBCC5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6285335-BF68-4B56-984A-5B31F567A960}" type="datetimeFigureOut">
              <a:rPr lang="ru-RU"/>
              <a:pPr>
                <a:defRPr/>
              </a:pPr>
              <a:t>24.12.2011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A9B01E1-6F4B-4C13-9D07-AAA063542F5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D072926-B626-4691-B18E-DD5FA9822095}" type="datetimeFigureOut">
              <a:rPr lang="ru-RU"/>
              <a:pPr>
                <a:defRPr/>
              </a:pPr>
              <a:t>24.12.2011</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69CBEDD-289A-478A-A88C-9737FA38509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9C93FEE-EDBE-4CC2-8339-8B9F2B8ADC47}" type="datetimeFigureOut">
              <a:rPr lang="ru-RU"/>
              <a:pPr>
                <a:defRPr/>
              </a:pPr>
              <a:t>24.12.2011</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E7E9A588-1D38-430B-B65A-F91A87576FA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BE43868-CD39-4342-B75D-986259E31178}" type="datetimeFigureOut">
              <a:rPr lang="ru-RU"/>
              <a:pPr>
                <a:defRPr/>
              </a:pPr>
              <a:t>24.12.2011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A2F5E56-4C25-485D-A857-E8241FFCA64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16AF8E7-82EA-4786-8B4E-A1EAC7375D4D}" type="datetimeFigureOut">
              <a:rPr lang="ru-RU"/>
              <a:pPr>
                <a:defRPr/>
              </a:pPr>
              <a:t>24.12.2011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00E41A7-1BC1-43BD-9033-961ABDD3419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775FD57-937E-4A5C-9F61-FD4C5350CDAC}" type="datetimeFigureOut">
              <a:rPr lang="ru-RU"/>
              <a:pPr>
                <a:defRPr/>
              </a:pPr>
              <a:t>24.12.2011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10AA45C-75C9-44B7-BB62-A6F9E9E36A4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liveinternet.ru/users/giibel/rubric/2190043/page3.html" TargetMode="Externa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hyperlink" Target="http://s30893898787.mirtesen.ru/blog/43042324098" TargetMode="External"/><Relationship Id="rId5" Type="http://schemas.openxmlformats.org/officeDocument/2006/relationships/hyperlink" Target="http://s30893898787.mirtesen.ru/_/izgazet" TargetMode="External"/><Relationship Id="rId4" Type="http://schemas.openxmlformats.org/officeDocument/2006/relationships/hyperlink" Target="http://www.pletenizpapiru.cz/"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1"/>
          <p:cNvSpPr txBox="1">
            <a:spLocks noChangeArrowheads="1"/>
          </p:cNvSpPr>
          <p:nvPr/>
        </p:nvSpPr>
        <p:spPr bwMode="auto">
          <a:xfrm>
            <a:off x="1835150" y="1520825"/>
            <a:ext cx="5643563" cy="830263"/>
          </a:xfrm>
          <a:prstGeom prst="rect">
            <a:avLst/>
          </a:prstGeom>
          <a:noFill/>
          <a:ln w="9525">
            <a:noFill/>
            <a:miter lim="800000"/>
            <a:headEnd/>
            <a:tailEnd/>
          </a:ln>
        </p:spPr>
        <p:txBody>
          <a:bodyPr>
            <a:spAutoFit/>
          </a:bodyPr>
          <a:lstStyle/>
          <a:p>
            <a:pPr algn="ctr"/>
            <a:r>
              <a:rPr lang="ru-RU" sz="2400" b="1">
                <a:solidFill>
                  <a:schemeClr val="bg1"/>
                </a:solidFill>
                <a:latin typeface="Comic Sans MS" pitchFamily="66" charset="0"/>
              </a:rPr>
              <a:t>Изготовление новогодней елки </a:t>
            </a:r>
          </a:p>
          <a:p>
            <a:pPr algn="ctr"/>
            <a:r>
              <a:rPr lang="ru-RU" sz="2400" b="1">
                <a:solidFill>
                  <a:schemeClr val="bg1"/>
                </a:solidFill>
                <a:latin typeface="Comic Sans MS" pitchFamily="66" charset="0"/>
              </a:rPr>
              <a:t>из газетных трубочек!</a:t>
            </a:r>
          </a:p>
        </p:txBody>
      </p:sp>
      <p:pic>
        <p:nvPicPr>
          <p:cNvPr id="13314" name="Picture 7"/>
          <p:cNvPicPr>
            <a:picLocks noChangeAspect="1" noChangeArrowheads="1"/>
          </p:cNvPicPr>
          <p:nvPr/>
        </p:nvPicPr>
        <p:blipFill>
          <a:blip r:embed="rId2"/>
          <a:srcRect/>
          <a:stretch>
            <a:fillRect/>
          </a:stretch>
        </p:blipFill>
        <p:spPr bwMode="auto">
          <a:xfrm>
            <a:off x="250825" y="188913"/>
            <a:ext cx="2438400" cy="1165225"/>
          </a:xfrm>
          <a:prstGeom prst="rect">
            <a:avLst/>
          </a:prstGeom>
          <a:noFill/>
          <a:ln w="9525">
            <a:noFill/>
            <a:miter lim="800000"/>
            <a:headEnd/>
            <a:tailEnd/>
          </a:ln>
        </p:spPr>
      </p:pic>
      <p:pic>
        <p:nvPicPr>
          <p:cNvPr id="13315" name="Picture 8" descr="header"/>
          <p:cNvPicPr>
            <a:picLocks noChangeAspect="1" noChangeArrowheads="1"/>
          </p:cNvPicPr>
          <p:nvPr/>
        </p:nvPicPr>
        <p:blipFill>
          <a:blip r:embed="rId3"/>
          <a:srcRect/>
          <a:stretch>
            <a:fillRect/>
          </a:stretch>
        </p:blipFill>
        <p:spPr bwMode="auto">
          <a:xfrm>
            <a:off x="2987675" y="260350"/>
            <a:ext cx="5943600" cy="719138"/>
          </a:xfrm>
          <a:prstGeom prst="rect">
            <a:avLst/>
          </a:prstGeom>
          <a:noFill/>
          <a:ln w="9525">
            <a:noFill/>
            <a:miter lim="800000"/>
            <a:headEnd/>
            <a:tailEnd/>
          </a:ln>
        </p:spPr>
      </p:pic>
      <p:sp>
        <p:nvSpPr>
          <p:cNvPr id="13316" name="Прямоугольник 3"/>
          <p:cNvSpPr>
            <a:spLocks noChangeArrowheads="1"/>
          </p:cNvSpPr>
          <p:nvPr/>
        </p:nvSpPr>
        <p:spPr bwMode="auto">
          <a:xfrm>
            <a:off x="2965450" y="1062038"/>
            <a:ext cx="5567363" cy="338137"/>
          </a:xfrm>
          <a:prstGeom prst="rect">
            <a:avLst/>
          </a:prstGeom>
          <a:noFill/>
          <a:ln w="9525">
            <a:noFill/>
            <a:miter lim="800000"/>
            <a:headEnd/>
            <a:tailEnd/>
          </a:ln>
        </p:spPr>
        <p:txBody>
          <a:bodyPr>
            <a:spAutoFit/>
          </a:bodyPr>
          <a:lstStyle/>
          <a:p>
            <a:r>
              <a:rPr lang="ru-RU" sz="1600">
                <a:solidFill>
                  <a:srgbClr val="FFFF00"/>
                </a:solidFill>
              </a:rPr>
              <a:t>http://tehnologi.su/index/1_zimnie_masterskie/0-476</a:t>
            </a:r>
          </a:p>
        </p:txBody>
      </p:sp>
      <p:sp>
        <p:nvSpPr>
          <p:cNvPr id="13317" name="TextBox 7"/>
          <p:cNvSpPr txBox="1">
            <a:spLocks noChangeArrowheads="1"/>
          </p:cNvSpPr>
          <p:nvPr/>
        </p:nvSpPr>
        <p:spPr bwMode="auto">
          <a:xfrm>
            <a:off x="2555875" y="3040063"/>
            <a:ext cx="6126163" cy="1938337"/>
          </a:xfrm>
          <a:prstGeom prst="rect">
            <a:avLst/>
          </a:prstGeom>
          <a:noFill/>
          <a:ln w="9525">
            <a:noFill/>
            <a:miter lim="800000"/>
            <a:headEnd/>
            <a:tailEnd/>
          </a:ln>
        </p:spPr>
        <p:txBody>
          <a:bodyPr>
            <a:spAutoFit/>
          </a:bodyPr>
          <a:lstStyle/>
          <a:p>
            <a:pPr algn="ctr"/>
            <a:r>
              <a:rPr lang="ru-RU" sz="2400">
                <a:solidFill>
                  <a:srgbClr val="0070C0"/>
                </a:solidFill>
                <a:latin typeface="Bookman Old Style" pitchFamily="18" charset="0"/>
              </a:rPr>
              <a:t>Автор: </a:t>
            </a:r>
            <a:r>
              <a:rPr lang="ru-RU" sz="2400" b="1">
                <a:solidFill>
                  <a:srgbClr val="0070C0"/>
                </a:solidFill>
                <a:latin typeface="Bookman Old Style" pitchFamily="18" charset="0"/>
              </a:rPr>
              <a:t>Евлейкина Татьяна Юрьевна</a:t>
            </a:r>
          </a:p>
          <a:p>
            <a:pPr algn="ctr"/>
            <a:r>
              <a:rPr lang="ru-RU" sz="2400">
                <a:solidFill>
                  <a:srgbClr val="0070C0"/>
                </a:solidFill>
                <a:latin typeface="Bookman Old Style" pitchFamily="18" charset="0"/>
              </a:rPr>
              <a:t> </a:t>
            </a:r>
            <a:r>
              <a:rPr lang="ru-RU" sz="2400" i="1">
                <a:solidFill>
                  <a:srgbClr val="0070C0"/>
                </a:solidFill>
                <a:latin typeface="Bookman Old Style" pitchFamily="18" charset="0"/>
              </a:rPr>
              <a:t>учитель первой категории</a:t>
            </a:r>
          </a:p>
          <a:p>
            <a:pPr algn="ctr"/>
            <a:r>
              <a:rPr lang="ru-RU" sz="2400" i="1">
                <a:solidFill>
                  <a:srgbClr val="0070C0"/>
                </a:solidFill>
                <a:latin typeface="Bookman Old Style" pitchFamily="18" charset="0"/>
              </a:rPr>
              <a:t>МАОУ «Нурлатская гимназия»</a:t>
            </a:r>
          </a:p>
          <a:p>
            <a:pPr algn="ctr"/>
            <a:r>
              <a:rPr lang="ru-RU" sz="2400" i="1">
                <a:solidFill>
                  <a:srgbClr val="0070C0"/>
                </a:solidFill>
                <a:latin typeface="Bookman Old Style" pitchFamily="18" charset="0"/>
              </a:rPr>
              <a:t>Г.Нурлат, Республика Татарстан</a:t>
            </a:r>
          </a:p>
        </p:txBody>
      </p:sp>
      <p:pic>
        <p:nvPicPr>
          <p:cNvPr id="13318" name="Picture 2"/>
          <p:cNvPicPr>
            <a:picLocks noChangeAspect="1" noChangeArrowheads="1"/>
          </p:cNvPicPr>
          <p:nvPr/>
        </p:nvPicPr>
        <p:blipFill>
          <a:blip r:embed="rId4"/>
          <a:srcRect/>
          <a:stretch>
            <a:fillRect/>
          </a:stretch>
        </p:blipFill>
        <p:spPr bwMode="auto">
          <a:xfrm>
            <a:off x="395288" y="2636838"/>
            <a:ext cx="1873250" cy="2638425"/>
          </a:xfrm>
          <a:prstGeom prst="rect">
            <a:avLst/>
          </a:prstGeom>
          <a:noFill/>
          <a:ln w="57150">
            <a:solidFill>
              <a:srgbClr val="FFFF00"/>
            </a:solid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srcRect/>
          <a:stretch>
            <a:fillRect/>
          </a:stretch>
        </p:blipFill>
        <p:spPr bwMode="auto">
          <a:xfrm>
            <a:off x="323850" y="209550"/>
            <a:ext cx="8686800" cy="1049338"/>
          </a:xfrm>
          <a:prstGeom prst="rect">
            <a:avLst/>
          </a:prstGeom>
          <a:noFill/>
          <a:ln w="9525">
            <a:noFill/>
            <a:miter lim="800000"/>
            <a:headEnd/>
            <a:tailEnd/>
          </a:ln>
        </p:spPr>
      </p:pic>
      <p:sp>
        <p:nvSpPr>
          <p:cNvPr id="22530" name="Прямоугольник 4"/>
          <p:cNvSpPr>
            <a:spLocks noChangeArrowheads="1"/>
          </p:cNvSpPr>
          <p:nvPr/>
        </p:nvSpPr>
        <p:spPr bwMode="auto">
          <a:xfrm>
            <a:off x="539750" y="2736850"/>
            <a:ext cx="7993063" cy="2676525"/>
          </a:xfrm>
          <a:prstGeom prst="rect">
            <a:avLst/>
          </a:prstGeom>
          <a:noFill/>
          <a:ln w="9525">
            <a:noFill/>
            <a:miter lim="800000"/>
            <a:headEnd/>
            <a:tailEnd/>
          </a:ln>
        </p:spPr>
        <p:txBody>
          <a:bodyPr>
            <a:spAutoFit/>
          </a:bodyPr>
          <a:lstStyle/>
          <a:p>
            <a:pPr algn="ctr"/>
            <a:r>
              <a:rPr lang="ru-RU" sz="2400" b="1">
                <a:solidFill>
                  <a:srgbClr val="0070C0"/>
                </a:solidFill>
                <a:latin typeface="Bookman Old Style" pitchFamily="18" charset="0"/>
                <a:ea typeface="Times New Roman" pitchFamily="18" charset="0"/>
                <a:cs typeface="Arial" charset="0"/>
              </a:rPr>
              <a:t>Информационные ресурсы</a:t>
            </a:r>
          </a:p>
          <a:p>
            <a:pPr eaLnBrk="0" hangingPunct="0">
              <a:buFontTx/>
              <a:buAutoNum type="arabicPeriod"/>
            </a:pPr>
            <a:r>
              <a:rPr lang="ru-RU" sz="1600" b="1">
                <a:solidFill>
                  <a:srgbClr val="0070C0"/>
                </a:solidFill>
                <a:latin typeface="Bookman Old Style" pitchFamily="18" charset="0"/>
                <a:ea typeface="Times New Roman" pitchFamily="18" charset="0"/>
                <a:cs typeface="Arial" charset="0"/>
                <a:hlinkClick r:id="rId3"/>
              </a:rPr>
              <a:t>http://www.liveinternet.ru/users/giibel/rubric/2190043/page3.html</a:t>
            </a:r>
            <a:r>
              <a:rPr lang="ru-RU" sz="1600" b="1">
                <a:solidFill>
                  <a:srgbClr val="0070C0"/>
                </a:solidFill>
                <a:latin typeface="Bookman Old Style" pitchFamily="18" charset="0"/>
                <a:ea typeface="Times New Roman" pitchFamily="18" charset="0"/>
                <a:cs typeface="Arial" charset="0"/>
              </a:rPr>
              <a:t>- Плетение из газет.</a:t>
            </a:r>
          </a:p>
          <a:p>
            <a:pPr eaLnBrk="0" hangingPunct="0">
              <a:buFontTx/>
              <a:buAutoNum type="arabicPeriod"/>
            </a:pPr>
            <a:r>
              <a:rPr lang="ru-RU" sz="1600" b="1">
                <a:solidFill>
                  <a:srgbClr val="0070C0"/>
                </a:solidFill>
                <a:latin typeface="Bookman Old Style" pitchFamily="18" charset="0"/>
                <a:ea typeface="Times New Roman" pitchFamily="18" charset="0"/>
                <a:cs typeface="Arial" charset="0"/>
              </a:rPr>
              <a:t> </a:t>
            </a:r>
            <a:r>
              <a:rPr lang="ru-RU" sz="1600" b="1">
                <a:solidFill>
                  <a:srgbClr val="0070C0"/>
                </a:solidFill>
                <a:latin typeface="Bookman Old Style" pitchFamily="18" charset="0"/>
                <a:ea typeface="Times New Roman" pitchFamily="18" charset="0"/>
                <a:cs typeface="Arial" charset="0"/>
                <a:hlinkClick r:id="rId4"/>
              </a:rPr>
              <a:t>http://www.pletenizpapiru.cz</a:t>
            </a:r>
            <a:r>
              <a:rPr lang="ru-RU" sz="1600" b="1">
                <a:solidFill>
                  <a:srgbClr val="0070C0"/>
                </a:solidFill>
                <a:latin typeface="Bookman Old Style" pitchFamily="18" charset="0"/>
                <a:ea typeface="Times New Roman" pitchFamily="18" charset="0"/>
                <a:cs typeface="Arial" charset="0"/>
              </a:rPr>
              <a:t> -   Для бутылок из газет. </a:t>
            </a:r>
          </a:p>
          <a:p>
            <a:pPr eaLnBrk="0" hangingPunct="0">
              <a:buFontTx/>
              <a:buAutoNum type="arabicPeriod"/>
            </a:pPr>
            <a:r>
              <a:rPr lang="ru-RU" sz="1600" b="1">
                <a:solidFill>
                  <a:srgbClr val="0070C0"/>
                </a:solidFill>
                <a:latin typeface="Bookman Old Style" pitchFamily="18" charset="0"/>
                <a:ea typeface="Times New Roman" pitchFamily="18" charset="0"/>
                <a:cs typeface="Arial" charset="0"/>
                <a:hlinkClick r:id="rId5"/>
              </a:rPr>
              <a:t>http://s30893898787.mirtesen.ru/_/izgazet</a:t>
            </a:r>
            <a:r>
              <a:rPr lang="ru-RU" sz="1600" b="1">
                <a:solidFill>
                  <a:srgbClr val="0070C0"/>
                </a:solidFill>
                <a:latin typeface="Bookman Old Style" pitchFamily="18" charset="0"/>
                <a:ea typeface="Times New Roman" pitchFamily="18" charset="0"/>
                <a:cs typeface="Arial" charset="0"/>
              </a:rPr>
              <a:t> -</a:t>
            </a:r>
            <a:r>
              <a:rPr lang="ru-RU" sz="1600" b="1">
                <a:solidFill>
                  <a:srgbClr val="0070C0"/>
                </a:solidFill>
                <a:latin typeface="Bookman Old Style" pitchFamily="18" charset="0"/>
                <a:ea typeface="Times New Roman" pitchFamily="18" charset="0"/>
                <a:cs typeface="Arial" charset="0"/>
                <a:hlinkClick r:id="rId6"/>
              </a:rPr>
              <a:t>Спиральное плетение из газет: мастер-класс</a:t>
            </a:r>
            <a:endParaRPr lang="ru-RU" sz="1600" b="1">
              <a:solidFill>
                <a:srgbClr val="0070C0"/>
              </a:solidFill>
              <a:latin typeface="Bookman Old Style" pitchFamily="18" charset="0"/>
              <a:cs typeface="Arial" charset="0"/>
            </a:endParaRPr>
          </a:p>
          <a:p>
            <a:pPr eaLnBrk="0" hangingPunct="0">
              <a:buFontTx/>
              <a:buAutoNum type="arabicPeriod"/>
            </a:pPr>
            <a:r>
              <a:rPr lang="ru-RU" sz="1600" b="1">
                <a:solidFill>
                  <a:srgbClr val="0070C0"/>
                </a:solidFill>
                <a:latin typeface="Bookman Old Style" pitchFamily="18" charset="0"/>
                <a:cs typeface="Times New Roman" pitchFamily="18" charset="0"/>
              </a:rPr>
              <a:t>http://stranamasterov.ru/user/17309 - Украшение на стену</a:t>
            </a:r>
          </a:p>
          <a:p>
            <a:pPr algn="just">
              <a:lnSpc>
                <a:spcPct val="150000"/>
              </a:lnSpc>
            </a:pPr>
            <a:r>
              <a:rPr lang="ru-RU" sz="1600" b="1">
                <a:solidFill>
                  <a:srgbClr val="0070C0"/>
                </a:solidFill>
                <a:latin typeface="Bookman Old Style" pitchFamily="18" charset="0"/>
                <a:cs typeface="Times New Roman" pitchFamily="18" charset="0"/>
              </a:rPr>
              <a:t>5.http://stranamasterov.ru/</a:t>
            </a:r>
            <a:r>
              <a:rPr lang="en-US" sz="1600" b="1">
                <a:solidFill>
                  <a:srgbClr val="0070C0"/>
                </a:solidFill>
                <a:latin typeface="Bookman Old Style" pitchFamily="18" charset="0"/>
                <a:cs typeface="Times New Roman" pitchFamily="18" charset="0"/>
              </a:rPr>
              <a:t>node</a:t>
            </a:r>
            <a:r>
              <a:rPr lang="ru-RU" sz="1600" b="1">
                <a:solidFill>
                  <a:srgbClr val="0070C0"/>
                </a:solidFill>
                <a:latin typeface="Bookman Old Style" pitchFamily="18" charset="0"/>
                <a:cs typeface="Times New Roman" pitchFamily="18" charset="0"/>
              </a:rPr>
              <a:t>/52293?</a:t>
            </a:r>
            <a:r>
              <a:rPr lang="en-US" sz="1600" b="1">
                <a:solidFill>
                  <a:srgbClr val="0070C0"/>
                </a:solidFill>
                <a:latin typeface="Bookman Old Style" pitchFamily="18" charset="0"/>
                <a:cs typeface="Times New Roman" pitchFamily="18" charset="0"/>
              </a:rPr>
              <a:t>tid=451%2C302-</a:t>
            </a:r>
            <a:endParaRPr lang="ru-RU" sz="1600" b="1">
              <a:solidFill>
                <a:srgbClr val="0070C0"/>
              </a:solidFill>
              <a:latin typeface="Bookman Old Style" pitchFamily="18" charset="0"/>
              <a:cs typeface="Times New Roman" pitchFamily="18" charset="0"/>
            </a:endParaRPr>
          </a:p>
          <a:p>
            <a:pPr algn="just">
              <a:lnSpc>
                <a:spcPct val="150000"/>
              </a:lnSpc>
            </a:pPr>
            <a:r>
              <a:rPr lang="ru-RU" sz="1600" b="1">
                <a:solidFill>
                  <a:srgbClr val="0070C0"/>
                </a:solidFill>
                <a:latin typeface="Bookman Old Style" pitchFamily="18" charset="0"/>
                <a:cs typeface="Times New Roman" pitchFamily="18" charset="0"/>
              </a:rPr>
              <a:t>Из бумаги/плетение из газет</a:t>
            </a:r>
            <a:endParaRPr lang="ru-RU" sz="1600" b="1">
              <a:solidFill>
                <a:srgbClr val="0070C0"/>
              </a:solidFill>
              <a:latin typeface="Bookman Old Style" pitchFamily="18"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8313" y="260350"/>
            <a:ext cx="7775575" cy="3786188"/>
          </a:xfrm>
          <a:prstGeom prst="rect">
            <a:avLst/>
          </a:prstGeom>
        </p:spPr>
        <p:txBody>
          <a:bodyPr>
            <a:spAutoFit/>
          </a:bodyPr>
          <a:lstStyle/>
          <a:p>
            <a:pPr algn="ctr"/>
            <a:r>
              <a:rPr lang="ru-RU" sz="2400" u="sng">
                <a:solidFill>
                  <a:srgbClr val="FFFF00"/>
                </a:solidFill>
                <a:latin typeface="Times New Roman" pitchFamily="18" charset="0"/>
                <a:cs typeface="Times New Roman" pitchFamily="18" charset="0"/>
              </a:rPr>
              <a:t>Для работы вам понадобятся</a:t>
            </a:r>
            <a:r>
              <a:rPr lang="ru-RU" sz="2400">
                <a:solidFill>
                  <a:srgbClr val="FFFF00"/>
                </a:solidFill>
                <a:latin typeface="Times New Roman" pitchFamily="18" charset="0"/>
                <a:cs typeface="Times New Roman" pitchFamily="18" charset="0"/>
              </a:rPr>
              <a:t> :</a:t>
            </a:r>
          </a:p>
          <a:p>
            <a:pPr algn="ctr"/>
            <a:r>
              <a:rPr lang="ru-RU" sz="2400">
                <a:solidFill>
                  <a:srgbClr val="FFFF00"/>
                </a:solidFill>
                <a:latin typeface="Times New Roman" pitchFamily="18" charset="0"/>
                <a:cs typeface="Times New Roman" pitchFamily="18" charset="0"/>
              </a:rPr>
              <a:t>- газеты;</a:t>
            </a:r>
          </a:p>
          <a:p>
            <a:pPr algn="ctr">
              <a:buFontTx/>
              <a:buChar char="-"/>
            </a:pPr>
            <a:r>
              <a:rPr lang="ru-RU" sz="2400">
                <a:solidFill>
                  <a:srgbClr val="FFFF00"/>
                </a:solidFill>
                <a:latin typeface="Times New Roman" pitchFamily="18" charset="0"/>
                <a:cs typeface="Times New Roman" pitchFamily="18" charset="0"/>
              </a:rPr>
              <a:t>старые журналы, лучше каталоги модной одежды, в них бумага тонкая и яркая;</a:t>
            </a:r>
          </a:p>
          <a:p>
            <a:pPr algn="ctr">
              <a:buFontTx/>
              <a:buChar char="-"/>
            </a:pPr>
            <a:r>
              <a:rPr lang="ru-RU" sz="2400">
                <a:solidFill>
                  <a:srgbClr val="FFFF00"/>
                </a:solidFill>
                <a:latin typeface="Times New Roman" pitchFamily="18" charset="0"/>
                <a:cs typeface="Times New Roman" pitchFamily="18" charset="0"/>
              </a:rPr>
              <a:t> клей ПВА;</a:t>
            </a:r>
          </a:p>
          <a:p>
            <a:pPr algn="ctr">
              <a:buFontTx/>
              <a:buChar char="-"/>
            </a:pPr>
            <a:r>
              <a:rPr lang="ru-RU" sz="2400">
                <a:solidFill>
                  <a:srgbClr val="FFFF00"/>
                </a:solidFill>
                <a:latin typeface="Times New Roman" pitchFamily="18" charset="0"/>
                <a:cs typeface="Times New Roman" pitchFamily="18" charset="0"/>
              </a:rPr>
              <a:t> канцелярский нож, ножницы; </a:t>
            </a:r>
          </a:p>
          <a:p>
            <a:pPr algn="ctr">
              <a:buFontTx/>
              <a:buChar char="-"/>
            </a:pPr>
            <a:r>
              <a:rPr lang="ru-RU" sz="2400">
                <a:solidFill>
                  <a:srgbClr val="FFFF00"/>
                </a:solidFill>
                <a:latin typeface="Times New Roman" pitchFamily="18" charset="0"/>
                <a:cs typeface="Times New Roman" pitchFamily="18" charset="0"/>
              </a:rPr>
              <a:t>вязальная спица;</a:t>
            </a:r>
          </a:p>
          <a:p>
            <a:pPr algn="ctr">
              <a:buFontTx/>
              <a:buChar char="-"/>
            </a:pPr>
            <a:r>
              <a:rPr lang="ru-RU" sz="2400">
                <a:solidFill>
                  <a:srgbClr val="FFFF00"/>
                </a:solidFill>
                <a:latin typeface="Times New Roman" pitchFamily="18" charset="0"/>
                <a:cs typeface="Times New Roman" pitchFamily="18" charset="0"/>
              </a:rPr>
              <a:t> </a:t>
            </a:r>
            <a:r>
              <a:rPr lang="ru-RU" sz="2400">
                <a:solidFill>
                  <a:srgbClr val="558ED5"/>
                </a:solidFill>
                <a:latin typeface="Times New Roman" pitchFamily="18" charset="0"/>
                <a:cs typeface="Times New Roman" pitchFamily="18" charset="0"/>
              </a:rPr>
              <a:t>плотный картон (для формы) ; </a:t>
            </a:r>
          </a:p>
          <a:p>
            <a:pPr algn="ctr">
              <a:buFontTx/>
              <a:buChar char="-"/>
            </a:pPr>
            <a:r>
              <a:rPr lang="ru-RU" sz="2400">
                <a:solidFill>
                  <a:srgbClr val="558ED5"/>
                </a:solidFill>
                <a:latin typeface="Times New Roman" pitchFamily="18" charset="0"/>
                <a:cs typeface="Times New Roman" pitchFamily="18" charset="0"/>
              </a:rPr>
              <a:t>зеленая краска или лак (</a:t>
            </a:r>
            <a:r>
              <a:rPr lang="ru-RU" sz="1600">
                <a:solidFill>
                  <a:srgbClr val="558ED5"/>
                </a:solidFill>
                <a:latin typeface="Times New Roman" pitchFamily="18" charset="0"/>
                <a:cs typeface="Times New Roman" pitchFamily="18" charset="0"/>
              </a:rPr>
              <a:t>для покрытия готового изделия</a:t>
            </a:r>
            <a:r>
              <a:rPr lang="ru-RU" sz="2400">
                <a:solidFill>
                  <a:srgbClr val="558ED5"/>
                </a:solidFill>
                <a:latin typeface="Times New Roman" pitchFamily="18" charset="0"/>
                <a:cs typeface="Times New Roman" pitchFamily="18" charset="0"/>
              </a:rPr>
              <a:t>);</a:t>
            </a:r>
          </a:p>
          <a:p>
            <a:pPr algn="ctr">
              <a:buFontTx/>
              <a:buChar char="-"/>
            </a:pPr>
            <a:r>
              <a:rPr lang="ru-RU" sz="2400">
                <a:solidFill>
                  <a:srgbClr val="558ED5"/>
                </a:solidFill>
                <a:latin typeface="Times New Roman" pitchFamily="18" charset="0"/>
                <a:cs typeface="Times New Roman" pitchFamily="18" charset="0"/>
              </a:rPr>
              <a:t> игрушки для украшения.</a:t>
            </a:r>
            <a:endParaRPr lang="ru-RU" sz="2400">
              <a:solidFill>
                <a:srgbClr val="558ED5"/>
              </a:solidFill>
              <a:latin typeface="Calibri" pitchFamily="34" charset="0"/>
            </a:endParaRPr>
          </a:p>
        </p:txBody>
      </p:sp>
      <p:pic>
        <p:nvPicPr>
          <p:cNvPr id="14338" name="Picture 2"/>
          <p:cNvPicPr>
            <a:picLocks noChangeAspect="1" noChangeArrowheads="1"/>
          </p:cNvPicPr>
          <p:nvPr/>
        </p:nvPicPr>
        <p:blipFill>
          <a:blip r:embed="rId2"/>
          <a:srcRect/>
          <a:stretch>
            <a:fillRect/>
          </a:stretch>
        </p:blipFill>
        <p:spPr bwMode="auto">
          <a:xfrm>
            <a:off x="2630488" y="4508500"/>
            <a:ext cx="3451225" cy="1649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C:\Users\AdminZDVR\Desktop\Евлейкина\новогодняя елка мастер класс\1.JPG"/>
          <p:cNvPicPr>
            <a:picLocks noChangeAspect="1" noChangeArrowheads="1"/>
          </p:cNvPicPr>
          <p:nvPr/>
        </p:nvPicPr>
        <p:blipFill>
          <a:blip r:embed="rId2"/>
          <a:srcRect/>
          <a:stretch>
            <a:fillRect/>
          </a:stretch>
        </p:blipFill>
        <p:spPr bwMode="auto">
          <a:xfrm>
            <a:off x="4897438" y="347663"/>
            <a:ext cx="3986212" cy="2990850"/>
          </a:xfrm>
          <a:prstGeom prst="rect">
            <a:avLst/>
          </a:prstGeom>
          <a:noFill/>
          <a:ln w="9525">
            <a:noFill/>
            <a:miter lim="800000"/>
            <a:headEnd/>
            <a:tailEnd/>
          </a:ln>
        </p:spPr>
      </p:pic>
      <p:pic>
        <p:nvPicPr>
          <p:cNvPr id="15362" name="Picture 3" descr="C:\Users\AdminZDVR\Desktop\Евлейкина\новогодняя елка мастер класс\2.JPG"/>
          <p:cNvPicPr>
            <a:picLocks noChangeAspect="1" noChangeArrowheads="1"/>
          </p:cNvPicPr>
          <p:nvPr/>
        </p:nvPicPr>
        <p:blipFill>
          <a:blip r:embed="rId3"/>
          <a:srcRect/>
          <a:stretch>
            <a:fillRect/>
          </a:stretch>
        </p:blipFill>
        <p:spPr bwMode="auto">
          <a:xfrm>
            <a:off x="107950" y="3338513"/>
            <a:ext cx="4081463" cy="3060700"/>
          </a:xfrm>
          <a:prstGeom prst="rect">
            <a:avLst/>
          </a:prstGeom>
          <a:noFill/>
          <a:ln w="9525">
            <a:noFill/>
            <a:miter lim="800000"/>
            <a:headEnd/>
            <a:tailEnd/>
          </a:ln>
        </p:spPr>
      </p:pic>
      <p:sp>
        <p:nvSpPr>
          <p:cNvPr id="2" name="Прямоугольник 1"/>
          <p:cNvSpPr/>
          <p:nvPr/>
        </p:nvSpPr>
        <p:spPr>
          <a:xfrm>
            <a:off x="701675" y="1196975"/>
            <a:ext cx="7974013" cy="646113"/>
          </a:xfrm>
          <a:prstGeom prst="rect">
            <a:avLst/>
          </a:prstGeom>
        </p:spPr>
        <p:txBody>
          <a:bodyPr>
            <a:spAutoFit/>
          </a:bodyPr>
          <a:lstStyle/>
          <a:p>
            <a:pPr marL="342900" indent="-342900">
              <a:buFontTx/>
              <a:buAutoNum type="arabicPeriod"/>
            </a:pPr>
            <a:r>
              <a:rPr lang="ru-RU">
                <a:solidFill>
                  <a:srgbClr val="FFFF00"/>
                </a:solidFill>
                <a:latin typeface="Times New Roman" pitchFamily="18" charset="0"/>
                <a:cs typeface="Times New Roman" pitchFamily="18" charset="0"/>
              </a:rPr>
              <a:t>Разрезаем газету</a:t>
            </a:r>
          </a:p>
          <a:p>
            <a:pPr marL="342900" indent="-342900"/>
            <a:r>
              <a:rPr lang="ru-RU">
                <a:solidFill>
                  <a:srgbClr val="FFFF00"/>
                </a:solidFill>
                <a:latin typeface="Times New Roman" pitchFamily="18" charset="0"/>
                <a:cs typeface="Times New Roman" pitchFamily="18" charset="0"/>
              </a:rPr>
              <a:t>      на полоски шириной около 4-5 см. </a:t>
            </a:r>
            <a:endParaRPr lang="ru-RU">
              <a:solidFill>
                <a:srgbClr val="FFFF00"/>
              </a:solidFill>
              <a:latin typeface="Calibri" pitchFamily="34" charset="0"/>
            </a:endParaRPr>
          </a:p>
        </p:txBody>
      </p:sp>
      <p:sp>
        <p:nvSpPr>
          <p:cNvPr id="15364" name="Прямоугольник 2"/>
          <p:cNvSpPr>
            <a:spLocks noChangeArrowheads="1"/>
          </p:cNvSpPr>
          <p:nvPr/>
        </p:nvSpPr>
        <p:spPr bwMode="auto">
          <a:xfrm>
            <a:off x="4311650" y="3716338"/>
            <a:ext cx="4572000" cy="2894012"/>
          </a:xfrm>
          <a:prstGeom prst="rect">
            <a:avLst/>
          </a:prstGeom>
          <a:noFill/>
          <a:ln w="9525">
            <a:noFill/>
            <a:miter lim="800000"/>
            <a:headEnd/>
            <a:tailEnd/>
          </a:ln>
        </p:spPr>
        <p:txBody>
          <a:bodyPr>
            <a:spAutoFit/>
          </a:bodyPr>
          <a:lstStyle/>
          <a:p>
            <a:pPr algn="just"/>
            <a:r>
              <a:rPr lang="ru-RU" sz="1400" b="1">
                <a:solidFill>
                  <a:srgbClr val="0070C0"/>
                </a:solidFill>
                <a:latin typeface="Times New Roman" pitchFamily="18" charset="0"/>
                <a:cs typeface="Times New Roman" pitchFamily="18" charset="0"/>
              </a:rPr>
              <a:t>2. Что бы было удобнее можно использовать тонкую вязальную спицу. Её нужно положить на газету, уголок газеты и спицу зажимаем пальцами. Между спицей и газетой должен получиться острый угол, чем угол острее, тем длина трубочки будет больше. </a:t>
            </a:r>
            <a:r>
              <a:rPr lang="ru-RU" sz="1400" b="1">
                <a:solidFill>
                  <a:srgbClr val="FFFF00"/>
                </a:solidFill>
                <a:latin typeface="Times New Roman" pitchFamily="18" charset="0"/>
                <a:cs typeface="Times New Roman" pitchFamily="18" charset="0"/>
              </a:rPr>
              <a:t>Газету на спицу нужно накручивать двумя руками и очень плотно, где-то на половине трубочки спицу можно убрать, докрутить, подклеить край каплей клея ПВА после того как уже закручена половина трубочки, можно вынимать спицу. При этом кончик трубочки обязательно нужно придерживать, иначе она может расползтись. В уже готовой трубочке кончик закрепляется клеем. </a:t>
            </a:r>
            <a:endParaRPr lang="ru-RU" sz="1400" b="1">
              <a:solidFill>
                <a:srgbClr val="FFFF00"/>
              </a:solidFill>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C:\Users\AdminZDVR\Desktop\Евлейкина\новогодняя елка мастер класс\4.JPG"/>
          <p:cNvPicPr>
            <a:picLocks noChangeAspect="1" noChangeArrowheads="1"/>
          </p:cNvPicPr>
          <p:nvPr/>
        </p:nvPicPr>
        <p:blipFill>
          <a:blip r:embed="rId2"/>
          <a:srcRect/>
          <a:stretch>
            <a:fillRect/>
          </a:stretch>
        </p:blipFill>
        <p:spPr bwMode="auto">
          <a:xfrm>
            <a:off x="379413" y="3429000"/>
            <a:ext cx="4248150" cy="3186113"/>
          </a:xfrm>
          <a:prstGeom prst="rect">
            <a:avLst/>
          </a:prstGeom>
          <a:noFill/>
          <a:ln w="9525">
            <a:noFill/>
            <a:miter lim="800000"/>
            <a:headEnd/>
            <a:tailEnd/>
          </a:ln>
        </p:spPr>
      </p:pic>
      <p:pic>
        <p:nvPicPr>
          <p:cNvPr id="16386" name="Picture 3" descr="C:\Users\AdminZDVR\Desktop\Евлейкина\новогодняя елка мастер класс\5.JPG"/>
          <p:cNvPicPr>
            <a:picLocks noChangeAspect="1" noChangeArrowheads="1"/>
          </p:cNvPicPr>
          <p:nvPr/>
        </p:nvPicPr>
        <p:blipFill>
          <a:blip r:embed="rId3"/>
          <a:srcRect/>
          <a:stretch>
            <a:fillRect/>
          </a:stretch>
        </p:blipFill>
        <p:spPr bwMode="auto">
          <a:xfrm>
            <a:off x="4859338" y="168275"/>
            <a:ext cx="4094162" cy="2936875"/>
          </a:xfrm>
          <a:prstGeom prst="rect">
            <a:avLst/>
          </a:prstGeom>
          <a:noFill/>
          <a:ln w="9525">
            <a:noFill/>
            <a:miter lim="800000"/>
            <a:headEnd/>
            <a:tailEnd/>
          </a:ln>
        </p:spPr>
      </p:pic>
      <p:sp>
        <p:nvSpPr>
          <p:cNvPr id="16387" name="Прямоугольник 1"/>
          <p:cNvSpPr>
            <a:spLocks noChangeArrowheads="1"/>
          </p:cNvSpPr>
          <p:nvPr/>
        </p:nvSpPr>
        <p:spPr bwMode="auto">
          <a:xfrm>
            <a:off x="250825" y="296863"/>
            <a:ext cx="4392613" cy="2724150"/>
          </a:xfrm>
          <a:prstGeom prst="rect">
            <a:avLst/>
          </a:prstGeom>
          <a:noFill/>
          <a:ln w="9525">
            <a:noFill/>
            <a:miter lim="800000"/>
            <a:headEnd/>
            <a:tailEnd/>
          </a:ln>
        </p:spPr>
        <p:txBody>
          <a:bodyPr>
            <a:spAutoFit/>
          </a:bodyPr>
          <a:lstStyle/>
          <a:p>
            <a:pPr algn="just">
              <a:lnSpc>
                <a:spcPct val="150000"/>
              </a:lnSpc>
            </a:pPr>
            <a:r>
              <a:rPr lang="ru-RU" sz="1400">
                <a:solidFill>
                  <a:srgbClr val="FFFF00"/>
                </a:solidFill>
                <a:latin typeface="Times New Roman" pitchFamily="18" charset="0"/>
                <a:cs typeface="Times New Roman" pitchFamily="18" charset="0"/>
              </a:rPr>
              <a:t>3. Выкладываются  3 длинные трубочки. Чтобы добиться ровного плетения, углы должны быть одинаковыми по 60 градусов. Для изделия большего диаметра можно скрестить 4 трубочки (углы по 45 градусов). Чем больше трубочек, тем больше ребрышек и плетение плотнее. Места скрещивания можно проклеить.</a:t>
            </a:r>
          </a:p>
          <a:p>
            <a:pPr algn="just">
              <a:lnSpc>
                <a:spcPct val="150000"/>
              </a:lnSpc>
            </a:pPr>
            <a:endParaRPr lang="ru-RU" sz="1600">
              <a:solidFill>
                <a:srgbClr val="FFFF00"/>
              </a:solidFill>
              <a:latin typeface="Times New Roman" pitchFamily="18" charset="0"/>
              <a:cs typeface="Times New Roman" pitchFamily="18" charset="0"/>
            </a:endParaRPr>
          </a:p>
        </p:txBody>
      </p:sp>
      <p:sp>
        <p:nvSpPr>
          <p:cNvPr id="16388" name="Прямоугольник 2"/>
          <p:cNvSpPr>
            <a:spLocks noChangeArrowheads="1"/>
          </p:cNvSpPr>
          <p:nvPr/>
        </p:nvSpPr>
        <p:spPr bwMode="auto">
          <a:xfrm>
            <a:off x="4768850" y="4591050"/>
            <a:ext cx="4276725" cy="862013"/>
          </a:xfrm>
          <a:prstGeom prst="rect">
            <a:avLst/>
          </a:prstGeom>
          <a:noFill/>
          <a:ln w="9525">
            <a:noFill/>
            <a:miter lim="800000"/>
            <a:headEnd/>
            <a:tailEnd/>
          </a:ln>
        </p:spPr>
        <p:txBody>
          <a:bodyPr>
            <a:spAutoFit/>
          </a:bodyPr>
          <a:lstStyle/>
          <a:p>
            <a:pPr algn="ctr"/>
            <a:r>
              <a:rPr lang="ru-RU" sz="1600">
                <a:solidFill>
                  <a:srgbClr val="0070C0"/>
                </a:solidFill>
                <a:latin typeface="Times New Roman" pitchFamily="18" charset="0"/>
                <a:cs typeface="Times New Roman" pitchFamily="18" charset="0"/>
              </a:rPr>
              <a:t> </a:t>
            </a:r>
            <a:r>
              <a:rPr lang="ru-RU" sz="1600" b="1">
                <a:solidFill>
                  <a:srgbClr val="FFFF00"/>
                </a:solidFill>
                <a:latin typeface="Times New Roman" pitchFamily="18" charset="0"/>
                <a:cs typeface="Times New Roman" pitchFamily="18" charset="0"/>
              </a:rPr>
              <a:t>4. Свернуть картон в форму конуса и оплетать спиральным плетением. </a:t>
            </a:r>
            <a:br>
              <a:rPr lang="ru-RU" sz="1600" b="1">
                <a:solidFill>
                  <a:srgbClr val="FFFF00"/>
                </a:solidFill>
                <a:latin typeface="Times New Roman" pitchFamily="18" charset="0"/>
                <a:cs typeface="Times New Roman" pitchFamily="18" charset="0"/>
              </a:rPr>
            </a:br>
            <a:endParaRPr lang="ru-RU" b="1">
              <a:solidFill>
                <a:srgbClr val="FFFF00"/>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Users\AdminZDVR\Desktop\Евлейкина\новогодняя елка мастер класс\6.JPG"/>
          <p:cNvPicPr>
            <a:picLocks noChangeAspect="1" noChangeArrowheads="1"/>
          </p:cNvPicPr>
          <p:nvPr/>
        </p:nvPicPr>
        <p:blipFill>
          <a:blip r:embed="rId2"/>
          <a:srcRect/>
          <a:stretch>
            <a:fillRect/>
          </a:stretch>
        </p:blipFill>
        <p:spPr bwMode="auto">
          <a:xfrm>
            <a:off x="2395538" y="981075"/>
            <a:ext cx="4249737" cy="3186113"/>
          </a:xfrm>
          <a:prstGeom prst="rect">
            <a:avLst/>
          </a:prstGeom>
          <a:noFill/>
          <a:ln w="9525">
            <a:noFill/>
            <a:miter lim="800000"/>
            <a:headEnd/>
            <a:tailEnd/>
          </a:ln>
        </p:spPr>
      </p:pic>
      <p:pic>
        <p:nvPicPr>
          <p:cNvPr id="17410" name="Picture 3" descr="C:\Users\AdminZDVR\Desktop\Евлейкина\новогодняя елка мастер класс\7.JPG"/>
          <p:cNvPicPr>
            <a:picLocks noChangeAspect="1" noChangeArrowheads="1"/>
          </p:cNvPicPr>
          <p:nvPr/>
        </p:nvPicPr>
        <p:blipFill>
          <a:blip r:embed="rId3"/>
          <a:srcRect/>
          <a:stretch>
            <a:fillRect/>
          </a:stretch>
        </p:blipFill>
        <p:spPr bwMode="auto">
          <a:xfrm>
            <a:off x="177800" y="4365625"/>
            <a:ext cx="2738438" cy="2189163"/>
          </a:xfrm>
          <a:prstGeom prst="rect">
            <a:avLst/>
          </a:prstGeom>
          <a:noFill/>
          <a:ln w="9525">
            <a:noFill/>
            <a:miter lim="800000"/>
            <a:headEnd/>
            <a:tailEnd/>
          </a:ln>
        </p:spPr>
      </p:pic>
      <p:sp>
        <p:nvSpPr>
          <p:cNvPr id="17411" name="Прямоугольник 1"/>
          <p:cNvSpPr>
            <a:spLocks noChangeArrowheads="1"/>
          </p:cNvSpPr>
          <p:nvPr/>
        </p:nvSpPr>
        <p:spPr bwMode="auto">
          <a:xfrm>
            <a:off x="376238" y="260350"/>
            <a:ext cx="8767762" cy="862013"/>
          </a:xfrm>
          <a:prstGeom prst="rect">
            <a:avLst/>
          </a:prstGeom>
          <a:noFill/>
          <a:ln w="9525">
            <a:noFill/>
            <a:miter lim="800000"/>
            <a:headEnd/>
            <a:tailEnd/>
          </a:ln>
        </p:spPr>
        <p:txBody>
          <a:bodyPr>
            <a:spAutoFit/>
          </a:bodyPr>
          <a:lstStyle/>
          <a:p>
            <a:r>
              <a:rPr lang="ru-RU" sz="1600">
                <a:solidFill>
                  <a:srgbClr val="FFFF00"/>
                </a:solidFill>
                <a:latin typeface="Times New Roman" pitchFamily="18" charset="0"/>
                <a:cs typeface="Times New Roman" pitchFamily="18" charset="0"/>
              </a:rPr>
              <a:t>5. Ставиться  точно в центр форму (конус) из картона и добавляется  еще одна трубочка. </a:t>
            </a:r>
          </a:p>
          <a:p>
            <a:r>
              <a:rPr lang="ru-RU" sz="1600">
                <a:solidFill>
                  <a:srgbClr val="FFFF00"/>
                </a:solidFill>
                <a:latin typeface="Times New Roman" pitchFamily="18" charset="0"/>
                <a:cs typeface="Times New Roman" pitchFamily="18" charset="0"/>
              </a:rPr>
              <a:t>Она должна касаться формы так, чтобы получился равнобедренный треугольник.</a:t>
            </a:r>
            <a:br>
              <a:rPr lang="ru-RU" sz="1600">
                <a:solidFill>
                  <a:srgbClr val="FFFF00"/>
                </a:solidFill>
                <a:latin typeface="Times New Roman" pitchFamily="18" charset="0"/>
                <a:cs typeface="Times New Roman" pitchFamily="18" charset="0"/>
              </a:rPr>
            </a:br>
            <a:endParaRPr lang="ru-RU">
              <a:solidFill>
                <a:srgbClr val="000000"/>
              </a:solidFill>
              <a:latin typeface="Calibri" pitchFamily="34" charset="0"/>
            </a:endParaRPr>
          </a:p>
        </p:txBody>
      </p:sp>
      <p:sp>
        <p:nvSpPr>
          <p:cNvPr id="17412" name="Прямоугольник 2"/>
          <p:cNvSpPr>
            <a:spLocks noChangeArrowheads="1"/>
          </p:cNvSpPr>
          <p:nvPr/>
        </p:nvSpPr>
        <p:spPr bwMode="auto">
          <a:xfrm>
            <a:off x="2832100" y="4525963"/>
            <a:ext cx="3376613" cy="1816100"/>
          </a:xfrm>
          <a:prstGeom prst="rect">
            <a:avLst/>
          </a:prstGeom>
          <a:noFill/>
          <a:ln w="9525">
            <a:noFill/>
            <a:miter lim="800000"/>
            <a:headEnd/>
            <a:tailEnd/>
          </a:ln>
        </p:spPr>
        <p:txBody>
          <a:bodyPr>
            <a:spAutoFit/>
          </a:bodyPr>
          <a:lstStyle/>
          <a:p>
            <a:pPr algn="ctr"/>
            <a:r>
              <a:rPr lang="ru-RU" sz="1600">
                <a:solidFill>
                  <a:srgbClr val="FFFF00"/>
                </a:solidFill>
                <a:latin typeface="Times New Roman" pitchFamily="18" charset="0"/>
                <a:cs typeface="Times New Roman" pitchFamily="18" charset="0"/>
              </a:rPr>
              <a:t>6. Начинаю загибать трубочки, укладывая их так, чтобы они касались формы. Направление плетения-против часовой стрелки. Стараюсь, чтобы углы между скрещивающимися трубочками были одинаковыми.</a:t>
            </a:r>
            <a:endParaRPr lang="ru-RU">
              <a:solidFill>
                <a:srgbClr val="000000"/>
              </a:solidFill>
              <a:latin typeface="Calibri" pitchFamily="34" charset="0"/>
            </a:endParaRPr>
          </a:p>
        </p:txBody>
      </p:sp>
      <p:pic>
        <p:nvPicPr>
          <p:cNvPr id="17413" name="Picture 2"/>
          <p:cNvPicPr>
            <a:picLocks noChangeAspect="1" noChangeArrowheads="1"/>
          </p:cNvPicPr>
          <p:nvPr/>
        </p:nvPicPr>
        <p:blipFill>
          <a:blip r:embed="rId4"/>
          <a:srcRect/>
          <a:stretch>
            <a:fillRect/>
          </a:stretch>
        </p:blipFill>
        <p:spPr bwMode="auto">
          <a:xfrm>
            <a:off x="6016625" y="4340225"/>
            <a:ext cx="2928938" cy="2189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Прямоугольник 1"/>
          <p:cNvSpPr>
            <a:spLocks noChangeArrowheads="1"/>
          </p:cNvSpPr>
          <p:nvPr/>
        </p:nvSpPr>
        <p:spPr bwMode="auto">
          <a:xfrm>
            <a:off x="611188" y="266700"/>
            <a:ext cx="7632700" cy="1938338"/>
          </a:xfrm>
          <a:prstGeom prst="rect">
            <a:avLst/>
          </a:prstGeom>
          <a:noFill/>
          <a:ln w="9525">
            <a:noFill/>
            <a:miter lim="800000"/>
            <a:headEnd/>
            <a:tailEnd/>
          </a:ln>
        </p:spPr>
        <p:txBody>
          <a:bodyPr>
            <a:spAutoFit/>
          </a:bodyPr>
          <a:lstStyle/>
          <a:p>
            <a:pPr algn="ctr">
              <a:lnSpc>
                <a:spcPct val="150000"/>
              </a:lnSpc>
            </a:pPr>
            <a:r>
              <a:rPr lang="ru-RU" sz="1600" b="1">
                <a:solidFill>
                  <a:srgbClr val="FFFF00"/>
                </a:solidFill>
                <a:latin typeface="Times New Roman" pitchFamily="18" charset="0"/>
                <a:cs typeface="Times New Roman" pitchFamily="18" charset="0"/>
              </a:rPr>
              <a:t>7.Когда концы трубочек станут короткими, наращиваю. Чтобы они не раскручивались - скрепляю прищепкой. Плету дальше, постепенно сужая до макушки. Для равномерного сужения загибаю и укладываю трубочки ближе к центру, стараясь соблюсти одинаковые углы.</a:t>
            </a:r>
            <a:br>
              <a:rPr lang="ru-RU" sz="1600" b="1">
                <a:solidFill>
                  <a:srgbClr val="FFFF00"/>
                </a:solidFill>
                <a:latin typeface="Times New Roman" pitchFamily="18" charset="0"/>
                <a:cs typeface="Times New Roman" pitchFamily="18" charset="0"/>
              </a:rPr>
            </a:br>
            <a:endParaRPr lang="ru-RU" sz="1600">
              <a:solidFill>
                <a:srgbClr val="FFFF00"/>
              </a:solidFill>
              <a:latin typeface="Times New Roman" pitchFamily="18" charset="0"/>
              <a:cs typeface="Times New Roman" pitchFamily="18" charset="0"/>
            </a:endParaRPr>
          </a:p>
        </p:txBody>
      </p:sp>
      <p:pic>
        <p:nvPicPr>
          <p:cNvPr id="18434" name="Picture 3"/>
          <p:cNvPicPr>
            <a:picLocks noChangeAspect="1" noChangeArrowheads="1"/>
          </p:cNvPicPr>
          <p:nvPr/>
        </p:nvPicPr>
        <p:blipFill>
          <a:blip r:embed="rId2"/>
          <a:srcRect/>
          <a:stretch>
            <a:fillRect/>
          </a:stretch>
        </p:blipFill>
        <p:spPr bwMode="auto">
          <a:xfrm>
            <a:off x="323850" y="1916113"/>
            <a:ext cx="3455988" cy="2774950"/>
          </a:xfrm>
          <a:prstGeom prst="rect">
            <a:avLst/>
          </a:prstGeom>
          <a:noFill/>
          <a:ln w="9525">
            <a:noFill/>
            <a:miter lim="800000"/>
            <a:headEnd/>
            <a:tailEnd/>
          </a:ln>
        </p:spPr>
      </p:pic>
      <p:pic>
        <p:nvPicPr>
          <p:cNvPr id="18435" name="Picture 4"/>
          <p:cNvPicPr>
            <a:picLocks noChangeAspect="1" noChangeArrowheads="1"/>
          </p:cNvPicPr>
          <p:nvPr/>
        </p:nvPicPr>
        <p:blipFill>
          <a:blip r:embed="rId3"/>
          <a:srcRect/>
          <a:stretch>
            <a:fillRect/>
          </a:stretch>
        </p:blipFill>
        <p:spPr bwMode="auto">
          <a:xfrm>
            <a:off x="4932363" y="1916113"/>
            <a:ext cx="3937000" cy="2957512"/>
          </a:xfrm>
          <a:prstGeom prst="rect">
            <a:avLst/>
          </a:prstGeom>
          <a:noFill/>
          <a:ln w="9525">
            <a:noFill/>
            <a:miter lim="800000"/>
            <a:headEnd/>
            <a:tailEnd/>
          </a:ln>
        </p:spPr>
      </p:pic>
      <p:pic>
        <p:nvPicPr>
          <p:cNvPr id="18436" name="Picture 6"/>
          <p:cNvPicPr>
            <a:picLocks noChangeAspect="1" noChangeArrowheads="1"/>
          </p:cNvPicPr>
          <p:nvPr/>
        </p:nvPicPr>
        <p:blipFill>
          <a:blip r:embed="rId4"/>
          <a:srcRect/>
          <a:stretch>
            <a:fillRect/>
          </a:stretch>
        </p:blipFill>
        <p:spPr bwMode="auto">
          <a:xfrm>
            <a:off x="2484438" y="4238625"/>
            <a:ext cx="3335337"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descr="C:\Users\AdminZDVR\Desktop\Евлейкина\новогодняя елка мастер класс\14.JPG"/>
          <p:cNvPicPr>
            <a:picLocks noChangeAspect="1" noChangeArrowheads="1"/>
          </p:cNvPicPr>
          <p:nvPr/>
        </p:nvPicPr>
        <p:blipFill>
          <a:blip r:embed="rId2"/>
          <a:srcRect/>
          <a:stretch>
            <a:fillRect/>
          </a:stretch>
        </p:blipFill>
        <p:spPr bwMode="auto">
          <a:xfrm>
            <a:off x="395288" y="1628775"/>
            <a:ext cx="3835400" cy="2976563"/>
          </a:xfrm>
          <a:prstGeom prst="rect">
            <a:avLst/>
          </a:prstGeom>
          <a:noFill/>
          <a:ln w="9525">
            <a:noFill/>
            <a:miter lim="800000"/>
            <a:headEnd/>
            <a:tailEnd/>
          </a:ln>
        </p:spPr>
      </p:pic>
      <p:sp>
        <p:nvSpPr>
          <p:cNvPr id="19458" name="Прямоугольник 1"/>
          <p:cNvSpPr>
            <a:spLocks noChangeArrowheads="1"/>
          </p:cNvSpPr>
          <p:nvPr/>
        </p:nvSpPr>
        <p:spPr bwMode="auto">
          <a:xfrm>
            <a:off x="539750" y="5116513"/>
            <a:ext cx="7993063" cy="831850"/>
          </a:xfrm>
          <a:prstGeom prst="rect">
            <a:avLst/>
          </a:prstGeom>
          <a:noFill/>
          <a:ln w="9525">
            <a:noFill/>
            <a:miter lim="800000"/>
            <a:headEnd/>
            <a:tailEnd/>
          </a:ln>
        </p:spPr>
        <p:txBody>
          <a:bodyPr>
            <a:spAutoFit/>
          </a:bodyPr>
          <a:lstStyle/>
          <a:p>
            <a:pPr algn="just">
              <a:lnSpc>
                <a:spcPct val="150000"/>
              </a:lnSpc>
            </a:pPr>
            <a:r>
              <a:rPr lang="ru-RU" sz="1600">
                <a:solidFill>
                  <a:srgbClr val="FFFF00"/>
                </a:solidFill>
                <a:latin typeface="Times New Roman" pitchFamily="18" charset="0"/>
                <a:cs typeface="Times New Roman" pitchFamily="18" charset="0"/>
              </a:rPr>
              <a:t>8. Когда сплетена макушка елки, загибаю последнюю трубочку, заклеиваю клеем ПВА и заправляю её под трубочку нижнего ряда.  Оставшиеся концы отрезаю. </a:t>
            </a:r>
          </a:p>
        </p:txBody>
      </p:sp>
      <p:pic>
        <p:nvPicPr>
          <p:cNvPr id="19459" name="Picture 4"/>
          <p:cNvPicPr>
            <a:picLocks noChangeAspect="1" noChangeArrowheads="1"/>
          </p:cNvPicPr>
          <p:nvPr/>
        </p:nvPicPr>
        <p:blipFill>
          <a:blip r:embed="rId3"/>
          <a:srcRect/>
          <a:stretch>
            <a:fillRect/>
          </a:stretch>
        </p:blipFill>
        <p:spPr bwMode="auto">
          <a:xfrm>
            <a:off x="4535488" y="1628775"/>
            <a:ext cx="4071937" cy="304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2"/>
          <a:srcRect/>
          <a:stretch>
            <a:fillRect/>
          </a:stretch>
        </p:blipFill>
        <p:spPr bwMode="auto">
          <a:xfrm>
            <a:off x="468313" y="188913"/>
            <a:ext cx="2562225" cy="3435350"/>
          </a:xfrm>
          <a:prstGeom prst="rect">
            <a:avLst/>
          </a:prstGeom>
          <a:noFill/>
          <a:ln w="9525">
            <a:noFill/>
            <a:miter lim="800000"/>
            <a:headEnd/>
            <a:tailEnd/>
          </a:ln>
        </p:spPr>
      </p:pic>
      <p:sp>
        <p:nvSpPr>
          <p:cNvPr id="20482" name="Прямоугольник 3"/>
          <p:cNvSpPr>
            <a:spLocks noChangeArrowheads="1"/>
          </p:cNvSpPr>
          <p:nvPr/>
        </p:nvSpPr>
        <p:spPr bwMode="auto">
          <a:xfrm>
            <a:off x="3132138" y="476250"/>
            <a:ext cx="3168650" cy="1200150"/>
          </a:xfrm>
          <a:prstGeom prst="rect">
            <a:avLst/>
          </a:prstGeom>
          <a:noFill/>
          <a:ln w="9525">
            <a:noFill/>
            <a:miter lim="800000"/>
            <a:headEnd/>
            <a:tailEnd/>
          </a:ln>
        </p:spPr>
        <p:txBody>
          <a:bodyPr>
            <a:spAutoFit/>
          </a:bodyPr>
          <a:lstStyle/>
          <a:p>
            <a:pPr algn="ctr">
              <a:lnSpc>
                <a:spcPct val="150000"/>
              </a:lnSpc>
            </a:pPr>
            <a:r>
              <a:rPr lang="ru-RU" sz="1600" b="1">
                <a:solidFill>
                  <a:srgbClr val="FFFF00"/>
                </a:solidFill>
                <a:latin typeface="Times New Roman" pitchFamily="18" charset="0"/>
                <a:cs typeface="Times New Roman" pitchFamily="18" charset="0"/>
              </a:rPr>
              <a:t>9.Затем крашу елку зеленой краской  и украшаю новогодними игрушками. </a:t>
            </a:r>
          </a:p>
        </p:txBody>
      </p:sp>
      <p:pic>
        <p:nvPicPr>
          <p:cNvPr id="20483" name="Picture 4"/>
          <p:cNvPicPr>
            <a:picLocks noChangeAspect="1" noChangeArrowheads="1"/>
          </p:cNvPicPr>
          <p:nvPr/>
        </p:nvPicPr>
        <p:blipFill>
          <a:blip r:embed="rId3"/>
          <a:srcRect/>
          <a:stretch>
            <a:fillRect/>
          </a:stretch>
        </p:blipFill>
        <p:spPr bwMode="auto">
          <a:xfrm>
            <a:off x="6227763" y="188913"/>
            <a:ext cx="2546350" cy="3435350"/>
          </a:xfrm>
          <a:prstGeom prst="rect">
            <a:avLst/>
          </a:prstGeom>
          <a:noFill/>
          <a:ln w="9525">
            <a:noFill/>
            <a:miter lim="800000"/>
            <a:headEnd/>
            <a:tailEnd/>
          </a:ln>
        </p:spPr>
      </p:pic>
      <p:pic>
        <p:nvPicPr>
          <p:cNvPr id="20484" name="Picture 5"/>
          <p:cNvPicPr>
            <a:picLocks noChangeAspect="1" noChangeArrowheads="1"/>
          </p:cNvPicPr>
          <p:nvPr/>
        </p:nvPicPr>
        <p:blipFill>
          <a:blip r:embed="rId4"/>
          <a:srcRect/>
          <a:stretch>
            <a:fillRect/>
          </a:stretch>
        </p:blipFill>
        <p:spPr bwMode="auto">
          <a:xfrm>
            <a:off x="3448050" y="3219450"/>
            <a:ext cx="2371725" cy="3157538"/>
          </a:xfrm>
          <a:prstGeom prst="rect">
            <a:avLst/>
          </a:prstGeom>
          <a:noFill/>
          <a:ln w="9525">
            <a:noFill/>
            <a:miter lim="800000"/>
            <a:headEnd/>
            <a:tailEnd/>
          </a:ln>
        </p:spPr>
      </p:pic>
      <p:sp>
        <p:nvSpPr>
          <p:cNvPr id="20485" name="Прямоугольник 4"/>
          <p:cNvSpPr>
            <a:spLocks noChangeArrowheads="1"/>
          </p:cNvSpPr>
          <p:nvPr/>
        </p:nvSpPr>
        <p:spPr bwMode="auto">
          <a:xfrm>
            <a:off x="642938" y="6181725"/>
            <a:ext cx="8358187" cy="417513"/>
          </a:xfrm>
          <a:prstGeom prst="rect">
            <a:avLst/>
          </a:prstGeom>
          <a:noFill/>
          <a:ln w="9525">
            <a:noFill/>
            <a:miter lim="800000"/>
            <a:headEnd/>
            <a:tailEnd/>
          </a:ln>
        </p:spPr>
        <p:txBody>
          <a:bodyPr>
            <a:spAutoFit/>
          </a:bodyPr>
          <a:lstStyle/>
          <a:p>
            <a:pPr algn="just">
              <a:lnSpc>
                <a:spcPct val="150000"/>
              </a:lnSpc>
            </a:pPr>
            <a:r>
              <a:rPr lang="ru-RU" sz="1600" b="1">
                <a:solidFill>
                  <a:srgbClr val="FFFF00"/>
                </a:solidFill>
                <a:latin typeface="Times New Roman" pitchFamily="18" charset="0"/>
                <a:cs typeface="Times New Roman" pitchFamily="18" charset="0"/>
              </a:rPr>
              <a:t>9.Очень интересная получается елка покрытая лаком (цвет- красное дерево или орех).</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3" descr="C:\Users\AdminZDVR\Desktop\Евлейкина\новогодняя елка мастер класс\20.JPG"/>
          <p:cNvPicPr>
            <a:picLocks noChangeAspect="1" noChangeArrowheads="1"/>
          </p:cNvPicPr>
          <p:nvPr/>
        </p:nvPicPr>
        <p:blipFill>
          <a:blip r:embed="rId2"/>
          <a:srcRect l="7027" t="15530" r="7027" b="-354"/>
          <a:stretch>
            <a:fillRect/>
          </a:stretch>
        </p:blipFill>
        <p:spPr bwMode="auto">
          <a:xfrm>
            <a:off x="296863" y="476250"/>
            <a:ext cx="3744912" cy="5275263"/>
          </a:xfrm>
          <a:prstGeom prst="rect">
            <a:avLst/>
          </a:prstGeom>
          <a:noFill/>
          <a:ln w="76200">
            <a:solidFill>
              <a:srgbClr val="00B0F0"/>
            </a:solidFill>
            <a:miter lim="800000"/>
            <a:headEnd/>
            <a:tailEnd/>
          </a:ln>
        </p:spPr>
      </p:pic>
      <p:pic>
        <p:nvPicPr>
          <p:cNvPr id="2" name="Прямоугольник 1"/>
          <p:cNvPicPr>
            <a:picLocks noChangeArrowheads="1"/>
          </p:cNvPicPr>
          <p:nvPr/>
        </p:nvPicPr>
        <p:blipFill>
          <a:blip r:embed="rId3"/>
          <a:srcRect/>
          <a:stretch>
            <a:fillRect/>
          </a:stretch>
        </p:blipFill>
        <p:spPr bwMode="auto">
          <a:xfrm>
            <a:off x="2146300" y="1828800"/>
            <a:ext cx="7131050" cy="50958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361</Words>
  <Application>Microsoft Office PowerPoint</Application>
  <PresentationFormat>Экран (4:3)</PresentationFormat>
  <Paragraphs>35</Paragraphs>
  <Slides>10</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10</vt:i4>
      </vt:variant>
    </vt:vector>
  </HeadingPairs>
  <TitlesOfParts>
    <vt:vector size="16" baseType="lpstr">
      <vt:lpstr>Calibri</vt:lpstr>
      <vt:lpstr>Arial</vt:lpstr>
      <vt:lpstr>Comic Sans MS</vt:lpstr>
      <vt:lpstr>Bookman Old Style</vt:lpstr>
      <vt:lpstr>Times New Roman</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Ольга</cp:lastModifiedBy>
  <cp:revision>17</cp:revision>
  <dcterms:created xsi:type="dcterms:W3CDTF">2011-08-22T17:09:59Z</dcterms:created>
  <dcterms:modified xsi:type="dcterms:W3CDTF">2011-12-24T14:36:30Z</dcterms:modified>
</cp:coreProperties>
</file>