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1" r:id="rId3"/>
    <p:sldId id="269" r:id="rId4"/>
    <p:sldId id="257" r:id="rId5"/>
    <p:sldId id="275" r:id="rId6"/>
    <p:sldId id="260" r:id="rId7"/>
    <p:sldId id="259" r:id="rId8"/>
    <p:sldId id="262" r:id="rId9"/>
    <p:sldId id="277" r:id="rId10"/>
    <p:sldId id="261" r:id="rId11"/>
    <p:sldId id="263" r:id="rId12"/>
    <p:sldId id="279" r:id="rId13"/>
    <p:sldId id="266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24421-ED80-42EB-A083-0A5D5946C7FD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C889-80C4-47B9-B15F-7683028827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24421-ED80-42EB-A083-0A5D5946C7FD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C889-80C4-47B9-B15F-7683028827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24421-ED80-42EB-A083-0A5D5946C7FD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C889-80C4-47B9-B15F-7683028827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24421-ED80-42EB-A083-0A5D5946C7FD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C889-80C4-47B9-B15F-7683028827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24421-ED80-42EB-A083-0A5D5946C7FD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C889-80C4-47B9-B15F-7683028827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24421-ED80-42EB-A083-0A5D5946C7FD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C889-80C4-47B9-B15F-7683028827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24421-ED80-42EB-A083-0A5D5946C7FD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C889-80C4-47B9-B15F-7683028827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24421-ED80-42EB-A083-0A5D5946C7FD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C889-80C4-47B9-B15F-7683028827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24421-ED80-42EB-A083-0A5D5946C7FD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C889-80C4-47B9-B15F-7683028827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24421-ED80-42EB-A083-0A5D5946C7FD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C889-80C4-47B9-B15F-7683028827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24421-ED80-42EB-A083-0A5D5946C7FD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C889-80C4-47B9-B15F-7683028827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1F24421-ED80-42EB-A083-0A5D5946C7FD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EACC889-80C4-47B9-B15F-7683028827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1484784"/>
            <a:ext cx="6192688" cy="2160240"/>
          </a:xfrm>
          <a:ln>
            <a:solidFill>
              <a:schemeClr val="accent5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Шиповые </a:t>
            </a:r>
            <a:b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столярные соединения</a:t>
            </a:r>
            <a:b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7 класс</a:t>
            </a:r>
            <a:b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9912" y="4293096"/>
            <a:ext cx="2402592" cy="1080120"/>
          </a:xfrm>
          <a:ln>
            <a:solidFill>
              <a:schemeClr val="accent5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технологии </a:t>
            </a:r>
          </a:p>
          <a:p>
            <a:pPr algn="ctr"/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Коваценко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О.В.</a:t>
            </a:r>
          </a:p>
          <a:p>
            <a:pPr algn="ctr"/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«СОШ № 22»</a:t>
            </a:r>
          </a:p>
          <a:p>
            <a:pPr algn="ctr"/>
            <a:endParaRPr lang="ru-RU" sz="18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755576" y="260648"/>
            <a:ext cx="4824536" cy="3096344"/>
          </a:xfr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Профили и размеры шипа и проушины должны совпадать. 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Длина сквозного шипа должна равняться ширине присоединяемого бруска.</a:t>
            </a:r>
          </a:p>
        </p:txBody>
      </p:sp>
      <p:pic>
        <p:nvPicPr>
          <p:cNvPr id="5123" name="Picture 3" descr="C:\Documents and Settings\Admin\Рабочий стол\шиповое соединение\images (10)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573016"/>
            <a:ext cx="6696094" cy="3096344"/>
          </a:xfrm>
          <a:prstGeom prst="rect">
            <a:avLst/>
          </a:prstGeom>
          <a:noFill/>
          <a:ln w="76200"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5724128" y="260648"/>
            <a:ext cx="3240360" cy="3108543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Длина глухого (не выходящего наружу) шипа должна быть немного меньше (на 2..3 мм) глубины гнезда.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1835696" y="260648"/>
            <a:ext cx="6994525" cy="1727200"/>
          </a:xfrm>
          <a:ln w="6350">
            <a:solidFill>
              <a:schemeClr val="accent5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При толщине заготовок до 40 мм обычно применяют одинарные шипы, 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от 40 до 80 мм – двойные, 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больше 80 мм – тройные и многократные.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Picture 3" descr="C:\Documents and Settings\Admin\Рабочий стол\шиповое соединение\images (6)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132856"/>
            <a:ext cx="5832648" cy="4529353"/>
          </a:xfrm>
          <a:prstGeom prst="rect">
            <a:avLst/>
          </a:prstGeom>
          <a:noFill/>
          <a:ln w="76200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images.myshared.ru/225036/slide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2360" y="0"/>
            <a:ext cx="9336360" cy="6858000"/>
          </a:xfrm>
          <a:prstGeom prst="rect">
            <a:avLst/>
          </a:prstGeom>
          <a:noFill/>
        </p:spPr>
      </p:pic>
      <p:sp>
        <p:nvSpPr>
          <p:cNvPr id="3" name="Стрелка вправо 2"/>
          <p:cNvSpPr/>
          <p:nvPr/>
        </p:nvSpPr>
        <p:spPr>
          <a:xfrm>
            <a:off x="6804248" y="5877272"/>
            <a:ext cx="2160240" cy="980728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620713"/>
            <a:ext cx="8183563" cy="105251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Проверь свои знания!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1006475" y="2060575"/>
            <a:ext cx="8137525" cy="2736850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1. Какие соединения называют шиповыми?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2. Где применяют шиповые соединения?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3. Назовите виды шиповых соединений?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4. Как рассчитываются размеры шиповых соединений?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"/>
          <p:cNvSpPr>
            <a:spLocks noChangeArrowheads="1"/>
          </p:cNvSpPr>
          <p:nvPr/>
        </p:nvSpPr>
        <p:spPr bwMode="auto">
          <a:xfrm>
            <a:off x="1403648" y="1340768"/>
            <a:ext cx="7272809" cy="4278094"/>
          </a:xfrm>
          <a:prstGeom prst="rect">
            <a:avLst/>
          </a:prstGeom>
          <a:noFill/>
          <a:ln w="952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>
              <a:spcBef>
                <a:spcPts val="600"/>
              </a:spcBef>
              <a:spcAft>
                <a:spcPts val="600"/>
              </a:spcAft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1. В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каких случаях применяются соединения деталей из древесины на гвоздях и шурупах, клеевые соединения?</a:t>
            </a:r>
          </a:p>
          <a:p>
            <a:pPr algn="just"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2. Приведите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примеры применения этих соединений.</a:t>
            </a:r>
          </a:p>
          <a:p>
            <a:pPr algn="just"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3.Сделайте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сравнительный анализ соединений на гвоздях, шурупа, клеевых и шиповых соединений  выделите их преимущества и недостатки.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411760" y="476672"/>
            <a:ext cx="510800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Ответьте на вопросы: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96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96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96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96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31640" y="188640"/>
            <a:ext cx="6336704" cy="647700"/>
          </a:xfrm>
          <a:ln>
            <a:solidFill>
              <a:schemeClr val="accent5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Какие столярные соединения на рисунках?</a:t>
            </a:r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052736"/>
            <a:ext cx="3960440" cy="3767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73888" y="1124744"/>
            <a:ext cx="3020100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3645024"/>
            <a:ext cx="3937050" cy="2952328"/>
          </a:xfrm>
          <a:prstGeom prst="rect">
            <a:avLst/>
          </a:prstGeom>
          <a:noFill/>
          <a:ln w="952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1979712" y="250776"/>
            <a:ext cx="6552779" cy="2246769"/>
          </a:xfrm>
          <a:prstGeom prst="rect">
            <a:avLst/>
          </a:prstGeom>
          <a:noFill/>
          <a:ln w="952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Проанализируйте  данные объекты </a:t>
            </a:r>
            <a:endParaRPr lang="ru-RU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 eaLnBrk="0" hangingPunct="0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и ответьте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на вопрос:</a:t>
            </a:r>
          </a:p>
          <a:p>
            <a:pPr algn="ctr" eaLnBrk="0" hangingPunct="0"/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Что объединяет все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предметы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: </a:t>
            </a:r>
            <a:endParaRPr lang="ru-RU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 eaLnBrk="0" hangingPunct="0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табурет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и стул, стол и верстак, </a:t>
            </a:r>
            <a:endParaRPr lang="ru-RU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 eaLnBrk="0" hangingPunct="0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оконная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рама и дверной проем?</a:t>
            </a:r>
          </a:p>
        </p:txBody>
      </p:sp>
      <p:pic>
        <p:nvPicPr>
          <p:cNvPr id="409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140968"/>
            <a:ext cx="2417723" cy="311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2708920"/>
            <a:ext cx="2720858" cy="362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4294967295"/>
          </p:nvPr>
        </p:nvSpPr>
        <p:spPr>
          <a:xfrm>
            <a:off x="1187624" y="188640"/>
            <a:ext cx="5040560" cy="6264696"/>
          </a:xfrm>
          <a:ln>
            <a:solidFill>
              <a:schemeClr val="accent5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800" b="1" u="sng" dirty="0" smtClean="0">
                <a:solidFill>
                  <a:schemeClr val="tx2">
                    <a:lumMod val="50000"/>
                  </a:schemeClr>
                </a:solidFill>
              </a:rPr>
              <a:t>Шиповые соединения деревянных деталей  </a:t>
            </a:r>
          </a:p>
          <a:p>
            <a:pPr algn="ctr">
              <a:buNone/>
            </a:pPr>
            <a:r>
              <a:rPr lang="ru-RU" sz="2800" b="1" u="sng" dirty="0" smtClean="0">
                <a:solidFill>
                  <a:schemeClr val="tx2">
                    <a:lumMod val="50000"/>
                  </a:schemeClr>
                </a:solidFill>
              </a:rPr>
              <a:t>со склеиванием 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нашли широкое применение при изготовлении 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дверных  и оконных переплётов и блоков, мебели и других деревянных конструкций, так как склеивание даёт изделию дополнительную прочность.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7" name="Picture 2" descr="C:\Documents and Settings\Admin\Рабочий стол\Новая папка\images (6)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516216" y="332656"/>
            <a:ext cx="2133600" cy="2133600"/>
          </a:xfrm>
          <a:prstGeom prst="rect">
            <a:avLst/>
          </a:prstGeom>
          <a:noFill/>
        </p:spPr>
      </p:pic>
      <p:pic>
        <p:nvPicPr>
          <p:cNvPr id="1026" name="Picture 2" descr="C:\Documents and Settings\Admin\Рабочий стол\анимашки, картинки, дополн.материал\картинки для уроков - по папакам\мальчики\st_55_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17181C"/>
              </a:clrFrom>
              <a:clrTo>
                <a:srgbClr val="17181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7696" y="3645024"/>
            <a:ext cx="2736304" cy="2722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www.metod-kopilka.ru/images/doc/37/31332/img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sz="half" idx="4294967295"/>
          </p:nvPr>
        </p:nvSpPr>
        <p:spPr>
          <a:xfrm>
            <a:off x="1259632" y="260648"/>
            <a:ext cx="7560840" cy="720626"/>
          </a:xfrm>
          <a:ln>
            <a:solidFill>
              <a:schemeClr val="accent5">
                <a:lumMod val="50000"/>
              </a:schemeClr>
            </a:solidFill>
          </a:ln>
        </p:spPr>
        <p:txBody>
          <a:bodyPr/>
          <a:lstStyle/>
          <a:p>
            <a:r>
              <a:rPr lang="ru-RU" sz="2400" b="1" u="sng" dirty="0" smtClean="0">
                <a:solidFill>
                  <a:schemeClr val="tx2">
                    <a:lumMod val="50000"/>
                  </a:schemeClr>
                </a:solidFill>
              </a:rPr>
              <a:t>Гнездо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– отверстие в детали, в которое входит шип.</a:t>
            </a:r>
          </a:p>
          <a:p>
            <a:endParaRPr lang="ru-RU" dirty="0"/>
          </a:p>
        </p:txBody>
      </p:sp>
      <p:pic>
        <p:nvPicPr>
          <p:cNvPr id="11" name="Picture 2" descr="C:\Documents and Settings\Admin\Рабочий стол\шиповое соединение\IMG_80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196752"/>
            <a:ext cx="4038600" cy="3521420"/>
          </a:xfrm>
          <a:prstGeom prst="rect">
            <a:avLst/>
          </a:prstGeom>
          <a:noFill/>
          <a:ln w="76200">
            <a:noFill/>
          </a:ln>
        </p:spPr>
      </p:pic>
      <p:pic>
        <p:nvPicPr>
          <p:cNvPr id="20482" name="Picture 2" descr="https://encrypted-tbn0.gstatic.com/images?q=tbn:ANd9GcQzMCPNuzH9iRgwAOYz76FJY-5Ove5t05Xz-QzayqUNjlPn27G2U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1700808"/>
            <a:ext cx="3816424" cy="48520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1187624" y="260648"/>
            <a:ext cx="4176464" cy="1655763"/>
          </a:xfrm>
          <a:ln w="9525">
            <a:solidFill>
              <a:schemeClr val="accent5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u="sng" dirty="0" smtClean="0">
                <a:solidFill>
                  <a:schemeClr val="tx2">
                    <a:lumMod val="50000"/>
                  </a:schemeClr>
                </a:solidFill>
              </a:rPr>
              <a:t>Шип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(от немецкого слова «середина») – это выступ на деревянной детали 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5105400" y="428625"/>
            <a:ext cx="4038600" cy="5867400"/>
          </a:xfrm>
          <a:ln w="76200">
            <a:noFill/>
          </a:ln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5580112" y="332656"/>
            <a:ext cx="3286148" cy="156966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solidFill>
                  <a:schemeClr val="tx2">
                    <a:lumMod val="50000"/>
                  </a:schemeClr>
                </a:solidFill>
              </a:rPr>
              <a:t>Проушина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– 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паз на торце детали, соединяемый 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с шипом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2530" name="Picture 2" descr="http://www.wood-win.ru/img/tenoning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276872"/>
            <a:ext cx="6912768" cy="35082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images.myshared.ru/225036/slide_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9579" y="0"/>
            <a:ext cx="8364421" cy="6273316"/>
          </a:xfrm>
          <a:prstGeom prst="rect">
            <a:avLst/>
          </a:prstGeom>
          <a:noFill/>
        </p:spPr>
      </p:pic>
      <p:pic>
        <p:nvPicPr>
          <p:cNvPr id="23556" name="Picture 4" descr="http://www.germostroy.ru/photos/artical/last_hv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5301208"/>
            <a:ext cx="2447975" cy="13839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03648" y="332656"/>
            <a:ext cx="7113588" cy="72008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Выбор числа шипов на заготовке зависит :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1115616" y="1700808"/>
            <a:ext cx="6949206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 от ширины соединяемых деталей;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ru-RU" sz="2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б) от толщины соединяемых деталей;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ru-RU" sz="2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в) от длины соединяемых деталей;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ru-RU" sz="2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г) от влажности древесины.</a:t>
            </a:r>
          </a:p>
        </p:txBody>
      </p:sp>
      <p:pic>
        <p:nvPicPr>
          <p:cNvPr id="4" name="Picture 5" descr="Одинарный шип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224" y="764704"/>
            <a:ext cx="2376488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 descr="tenoning-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32" y="2564904"/>
            <a:ext cx="230505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5" descr="тройной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4005064"/>
            <a:ext cx="4032671" cy="2688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159</TotalTime>
  <Words>276</Words>
  <Application>Microsoft Office PowerPoint</Application>
  <PresentationFormat>Экран (4:3)</PresentationFormat>
  <Paragraphs>48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Corbel</vt:lpstr>
      <vt:lpstr>Gill Sans MT</vt:lpstr>
      <vt:lpstr>Times New Roman</vt:lpstr>
      <vt:lpstr>Verdana</vt:lpstr>
      <vt:lpstr>Wingdings</vt:lpstr>
      <vt:lpstr>Wingdings 2</vt:lpstr>
      <vt:lpstr>Солнцестояние</vt:lpstr>
      <vt:lpstr>Шиповые  столярные соединения 7 класс </vt:lpstr>
      <vt:lpstr>Какие столярные соединения на рисунках?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Выбор числа шипов на заготовке зависит : </vt:lpstr>
      <vt:lpstr>Презентация PowerPoint</vt:lpstr>
      <vt:lpstr>Презентация PowerPoint</vt:lpstr>
      <vt:lpstr>Презентация PowerPoint</vt:lpstr>
      <vt:lpstr>Проверь свои знания!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Шиповые столярные соединения</dc:title>
  <dc:creator>User</dc:creator>
  <cp:lastModifiedBy>олег</cp:lastModifiedBy>
  <cp:revision>61</cp:revision>
  <dcterms:created xsi:type="dcterms:W3CDTF">2010-10-19T12:21:22Z</dcterms:created>
  <dcterms:modified xsi:type="dcterms:W3CDTF">2021-11-17T14:59:47Z</dcterms:modified>
</cp:coreProperties>
</file>