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70" r:id="rId4"/>
    <p:sldId id="265" r:id="rId5"/>
    <p:sldId id="269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7" r:id="rId14"/>
    <p:sldId id="276" r:id="rId15"/>
    <p:sldId id="278" r:id="rId16"/>
    <p:sldId id="279" r:id="rId17"/>
    <p:sldId id="280" r:id="rId18"/>
    <p:sldId id="281" r:id="rId19"/>
    <p:sldId id="282" r:id="rId20"/>
    <p:sldId id="283" r:id="rId21"/>
    <p:sldId id="285" r:id="rId22"/>
    <p:sldId id="286" r:id="rId23"/>
    <p:sldId id="284" r:id="rId24"/>
    <p:sldId id="287" r:id="rId25"/>
    <p:sldId id="288" r:id="rId26"/>
    <p:sldId id="263" r:id="rId27"/>
    <p:sldId id="289" r:id="rId28"/>
    <p:sldId id="2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C12"/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68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25.08.2014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3.xml"/><Relationship Id="rId7" Type="http://schemas.openxmlformats.org/officeDocument/2006/relationships/slide" Target="slide21.xml"/><Relationship Id="rId2" Type="http://schemas.openxmlformats.org/officeDocument/2006/relationships/hyperlink" Target="Trofimova%20pojasnitelnaja%20zapiska.doc" TargetMode="External"/><Relationship Id="rId1" Type="http://schemas.openxmlformats.org/officeDocument/2006/relationships/slideLayout" Target="../slideLayouts/slideLayout11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Trofimova%20prilozhenie%204.docx" TargetMode="Externa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club-3t.ru/cat_18/1083-kardmejking-ili-otkrytki-svoimi-rukami.html" TargetMode="External"/><Relationship Id="rId3" Type="http://schemas.openxmlformats.org/officeDocument/2006/relationships/hyperlink" Target="http://elenaranko.ucoz.ru/" TargetMode="External"/><Relationship Id="rId7" Type="http://schemas.openxmlformats.org/officeDocument/2006/relationships/hyperlink" Target="http://stranamasterov.ru/node/247685" TargetMode="External"/><Relationship Id="rId2" Type="http://schemas.openxmlformats.org/officeDocument/2006/relationships/hyperlink" Target="http://rukiprotivskuki.ru/blog/otkryitka-shokoladnitsa-svoimi-rukami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g-fotki.yandex.ru/get/4706/28257045.5ec/0_6f5cf_5329c14_XL.png" TargetMode="External"/><Relationship Id="rId11" Type="http://schemas.openxmlformats.org/officeDocument/2006/relationships/slide" Target="slide2.xml"/><Relationship Id="rId5" Type="http://schemas.openxmlformats.org/officeDocument/2006/relationships/hyperlink" Target="http://fotoramochki.com/oforml/2/element-4.png" TargetMode="External"/><Relationship Id="rId10" Type="http://schemas.openxmlformats.org/officeDocument/2006/relationships/hyperlink" Target="http://stranamasterov.ru/node/733720?c=favorite" TargetMode="External"/><Relationship Id="rId4" Type="http://schemas.openxmlformats.org/officeDocument/2006/relationships/hyperlink" Target="http://img-fotki.yandex.ru/get/9250/161086339.a3/0_af917_700387ad_S.png" TargetMode="External"/><Relationship Id="rId9" Type="http://schemas.openxmlformats.org/officeDocument/2006/relationships/hyperlink" Target="http://stranamasterov.ru/course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Trofimova%20prilozhenie%201.docx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" Target="slide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Trofimova%20prilozhenie%202.doc" TargetMode="External"/><Relationship Id="rId1" Type="http://schemas.openxmlformats.org/officeDocument/2006/relationships/slideLayout" Target="../slideLayouts/slideLayout1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Trofimova%20prilozhenie%203.docx" TargetMode="Externa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 descr="head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196752"/>
            <a:ext cx="4727026" cy="932638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4" name="Picture 4" descr="http://tehnologi.su/01-Simonenko/01/Prjanosti/tm_2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124744"/>
            <a:ext cx="2352264" cy="1008112"/>
          </a:xfrm>
          <a:prstGeom prst="rect">
            <a:avLst/>
          </a:prstGeom>
          <a:ln w="3175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03648" y="2132856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32C12"/>
                </a:solidFill>
                <a:latin typeface="Monotype Corsiva" pitchFamily="66" charset="0"/>
              </a:rPr>
              <a:t>МАСТЕР – КЛАСС</a:t>
            </a:r>
          </a:p>
          <a:p>
            <a:pPr algn="ctr"/>
            <a:r>
              <a:rPr lang="ru-RU" sz="4000" b="1" dirty="0" smtClean="0">
                <a:solidFill>
                  <a:srgbClr val="232C12"/>
                </a:solidFill>
                <a:latin typeface="Monotype Corsiva" pitchFamily="66" charset="0"/>
              </a:rPr>
              <a:t>«Поздравляю!» (шоколадница)</a:t>
            </a:r>
          </a:p>
          <a:p>
            <a:pPr algn="ctr"/>
            <a:r>
              <a:rPr lang="ru-RU" sz="4000" dirty="0" smtClean="0">
                <a:solidFill>
                  <a:srgbClr val="232C12"/>
                </a:solidFill>
                <a:latin typeface="Monotype Corsiva" pitchFamily="66" charset="0"/>
              </a:rPr>
              <a:t>работа с бумагой</a:t>
            </a:r>
            <a:endParaRPr lang="ru-RU" sz="4000" dirty="0">
              <a:solidFill>
                <a:srgbClr val="232C12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47456" y="5157192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232C12"/>
                </a:solidFill>
              </a:rPr>
              <a:t>Автор: Трофимова Н.О., учитель технологии </a:t>
            </a:r>
          </a:p>
          <a:p>
            <a:r>
              <a:rPr lang="ru-RU" sz="1600" b="1" i="1" dirty="0" smtClean="0">
                <a:solidFill>
                  <a:srgbClr val="232C12"/>
                </a:solidFill>
              </a:rPr>
              <a:t>высшей категории   </a:t>
            </a:r>
          </a:p>
          <a:p>
            <a:r>
              <a:rPr lang="ru-RU" sz="1600" b="1" i="1" dirty="0" smtClean="0">
                <a:solidFill>
                  <a:srgbClr val="232C12"/>
                </a:solidFill>
              </a:rPr>
              <a:t>МАОУ СОШ № 4 им. И .С. Черных г. Томска</a:t>
            </a:r>
            <a:endParaRPr lang="ru-RU" sz="1600" b="1" i="1" dirty="0">
              <a:solidFill>
                <a:srgbClr val="232C1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6021288"/>
            <a:ext cx="7702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 smtClean="0">
                <a:solidFill>
                  <a:srgbClr val="232C12"/>
                </a:solidFill>
              </a:rPr>
              <a:t>2014 г.</a:t>
            </a:r>
            <a:endParaRPr lang="ru-RU" sz="1600" i="1" dirty="0">
              <a:solidFill>
                <a:srgbClr val="232C12"/>
              </a:solidFill>
            </a:endParaRPr>
          </a:p>
        </p:txBody>
      </p:sp>
      <p:sp>
        <p:nvSpPr>
          <p:cNvPr id="9" name="Shape 105"/>
          <p:cNvSpPr/>
          <p:nvPr/>
        </p:nvSpPr>
        <p:spPr>
          <a:xfrm>
            <a:off x="3707904" y="476672"/>
            <a:ext cx="2016224" cy="72008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</p:sp>
      <p:pic>
        <p:nvPicPr>
          <p:cNvPr id="10" name="Рисунок 9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3861048"/>
            <a:ext cx="2724627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Проводим по намеченным нами линиям острым кончиком пилочки для ногтей (или любым другим инструментом для </a:t>
            </a:r>
            <a:r>
              <a:rPr lang="ru-RU" sz="2400" b="1" dirty="0" err="1" smtClean="0">
                <a:solidFill>
                  <a:srgbClr val="232C12"/>
                </a:solidFill>
              </a:rPr>
              <a:t>биговки</a:t>
            </a:r>
            <a:r>
              <a:rPr lang="ru-RU" sz="2400" b="1" dirty="0" smtClean="0">
                <a:solidFill>
                  <a:srgbClr val="232C12"/>
                </a:solidFill>
              </a:rPr>
              <a:t>, или стеком для лепки).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1880" y="1916832"/>
            <a:ext cx="4536504" cy="4264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С помощью линейки перегибаем по намеченным линиям.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628799"/>
            <a:ext cx="6083718" cy="4319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ВНИМАНИЕ! </a:t>
            </a:r>
            <a:r>
              <a:rPr lang="ru-RU" sz="2400" b="1" dirty="0" smtClean="0">
                <a:solidFill>
                  <a:srgbClr val="232C12"/>
                </a:solidFill>
              </a:rPr>
              <a:t>Теперь самый </a:t>
            </a:r>
            <a:r>
              <a:rPr lang="ru-RU" sz="2400" b="1" dirty="0" smtClean="0">
                <a:solidFill>
                  <a:srgbClr val="FF0000"/>
                </a:solidFill>
              </a:rPr>
              <a:t>сложный</a:t>
            </a:r>
            <a:r>
              <a:rPr lang="ru-RU" sz="2400" b="1" dirty="0" smtClean="0">
                <a:solidFill>
                  <a:srgbClr val="232C12"/>
                </a:solidFill>
              </a:rPr>
              <a:t> момент – совмещение углов! Вернемся к нашей развертке!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Углы будем совмещать так: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1 угол - А – А1 – А2;          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2 угол - Б – Б1 – Б2;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3 угол - В – В1 – В2;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4 угол Г – Г1 – Г2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                         А на практике это выглядит так:</a:t>
            </a: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501008"/>
            <a:ext cx="3751064" cy="2813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836712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780928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24128" y="692696"/>
            <a:ext cx="2736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Углы поближе.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В результате работы с углами у Вас должно получиться вот так: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6408712" cy="4806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Как результат у нас появилась боковая стенка шоколадницы. Тоже самое повторяем и  другой стороны. Теперь нам необходимо углы склеить, чтобы получился кармашек для нашей шоколадки.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636912"/>
            <a:ext cx="5479256" cy="353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Оформляем верхнюю часть шоколадницы – крышку. Свободный край крышки отгибаем на 1,5 см. 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628800"/>
            <a:ext cx="5357988" cy="4511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92696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Высекаем ножницами лишнюю бумагу в углах, чтобы она нам не давала лишнюю толщину.</a:t>
            </a:r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6350000" cy="356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Далее отгибаем уголки по бокам, чтоб придать краю закругление. 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628800"/>
            <a:ext cx="5983312" cy="4487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А сейчас наступил самый волнующий момент нашей работы – это украшение шоколадницы. Для украшения мне понадобились атласные ленточки – шириной 2,0; 1,0 и 0,3 см., </a:t>
            </a:r>
            <a:r>
              <a:rPr lang="ru-RU" sz="2400" b="1" dirty="0" err="1" smtClean="0">
                <a:solidFill>
                  <a:srgbClr val="232C12"/>
                </a:solidFill>
              </a:rPr>
              <a:t>полубусины</a:t>
            </a:r>
            <a:r>
              <a:rPr lang="ru-RU" sz="2400" b="1" dirty="0" smtClean="0">
                <a:solidFill>
                  <a:srgbClr val="232C12"/>
                </a:solidFill>
              </a:rPr>
              <a:t>, надпись «Поздравляю от всей души!».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7" y="2564904"/>
            <a:ext cx="44365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332656"/>
            <a:ext cx="623760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232C12"/>
                </a:solidFill>
                <a:latin typeface="Monotype Corsiva" pitchFamily="66" charset="0"/>
              </a:rPr>
              <a:t>План работы: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75361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2" action="ppaction://hlinkfile"/>
              </a:rPr>
              <a:t>Введение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3" action="ppaction://hlinksldjump"/>
              </a:rPr>
              <a:t>Немного истории или «Что такое </a:t>
            </a:r>
            <a:r>
              <a:rPr lang="ru-RU" sz="2400" b="1" dirty="0" err="1" smtClean="0">
                <a:solidFill>
                  <a:srgbClr val="232C12"/>
                </a:solidFill>
                <a:hlinkClick r:id="rId3" action="ppaction://hlinksldjump"/>
              </a:rPr>
              <a:t>кармейкинг</a:t>
            </a:r>
            <a:r>
              <a:rPr lang="ru-RU" sz="2400" b="1" dirty="0" smtClean="0">
                <a:solidFill>
                  <a:srgbClr val="232C12"/>
                </a:solidFill>
                <a:hlinkClick r:id="rId3" action="ppaction://hlinksldjump"/>
              </a:rPr>
              <a:t>?»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4" action="ppaction://hlinksldjump"/>
              </a:rPr>
              <a:t>Материалы и инструменты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5" action="ppaction://hlinksldjump"/>
              </a:rPr>
              <a:t>Техника безопасности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6" action="ppaction://hlinksldjump"/>
              </a:rPr>
              <a:t>Технология изготовления «Шоколадницы»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  <a:hlinkClick r:id="rId7" action="ppaction://hlinksldjump"/>
              </a:rPr>
              <a:t>Технология изготовления бумаги своими руками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/>
            <a:r>
              <a:rPr lang="ru-RU" sz="2400" b="1" dirty="0" smtClean="0">
                <a:solidFill>
                  <a:srgbClr val="232C12"/>
                </a:solidFill>
              </a:rPr>
              <a:t>7.    </a:t>
            </a:r>
            <a:r>
              <a:rPr lang="ru-RU" sz="2400" b="1" dirty="0" smtClean="0">
                <a:solidFill>
                  <a:srgbClr val="232C12"/>
                </a:solidFill>
                <a:hlinkClick r:id="rId8" action="ppaction://hlinksldjump"/>
              </a:rPr>
              <a:t>Информационные ресурсы</a:t>
            </a:r>
            <a:endParaRPr lang="ru-RU" sz="2400" b="1" dirty="0" smtClean="0">
              <a:solidFill>
                <a:srgbClr val="232C12"/>
              </a:solidFill>
            </a:endParaRPr>
          </a:p>
        </p:txBody>
      </p:sp>
      <p:pic>
        <p:nvPicPr>
          <p:cNvPr id="26628" name="Picture 4" descr="&amp;Bcy;&amp;acy;&amp;bcy;&amp;ocy;&amp;chcy;&amp;kcy;&amp;acy; (690)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4047659" y="4745429"/>
            <a:ext cx="1622798" cy="158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Из ленточек 1,0 и 0, 3 см. делаем бантики и накладываем их друг на друга. Далее располагаем надпись и украшение, оформляем застежку.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7356493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028384" y="5877272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Технология изготовления бумаги своими руками</a:t>
            </a:r>
            <a:endParaRPr lang="ru-RU" sz="4800" u="sng" dirty="0">
              <a:solidFill>
                <a:srgbClr val="232C12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060848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Если у вас не оказалось </a:t>
            </a:r>
            <a:r>
              <a:rPr lang="ru-RU" sz="2400" b="1" dirty="0" err="1" smtClean="0">
                <a:solidFill>
                  <a:srgbClr val="232C12"/>
                </a:solidFill>
              </a:rPr>
              <a:t>скрапбумаги</a:t>
            </a:r>
            <a:r>
              <a:rPr lang="ru-RU" sz="2400" b="1" dirty="0" smtClean="0">
                <a:solidFill>
                  <a:srgbClr val="232C12"/>
                </a:solidFill>
              </a:rPr>
              <a:t> или обоев, то её можно изготовить самим. Для этого нам понадобятся следующие материалы и инструменты: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Стаканчики (можно пластмассовый)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Краски (гуашь, акриловые и т.д.)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Жидкое мыло</a:t>
            </a:r>
          </a:p>
          <a:p>
            <a:pPr marL="457200" indent="-457200" algn="just">
              <a:buAutoNum type="arabicPeriod"/>
            </a:pPr>
            <a:r>
              <a:rPr lang="ru-RU" sz="2400" b="1" dirty="0" err="1" smtClean="0">
                <a:solidFill>
                  <a:srgbClr val="232C12"/>
                </a:solidFill>
              </a:rPr>
              <a:t>Коктейльные</a:t>
            </a:r>
            <a:r>
              <a:rPr lang="ru-RU" sz="2400" b="1" dirty="0" smtClean="0">
                <a:solidFill>
                  <a:srgbClr val="232C12"/>
                </a:solidFill>
              </a:rPr>
              <a:t> трубочки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Бумага </a:t>
            </a:r>
            <a:r>
              <a:rPr lang="ru-RU" sz="2400" b="1" dirty="0" smtClean="0">
                <a:solidFill>
                  <a:srgbClr val="232C12"/>
                </a:solidFill>
              </a:rPr>
              <a:t>акварельная</a:t>
            </a:r>
          </a:p>
          <a:p>
            <a:pPr marL="457200" indent="-457200" algn="just"/>
            <a:r>
              <a:rPr lang="ru-RU" sz="2400" b="1" dirty="0" smtClean="0"/>
              <a:t>                              </a:t>
            </a:r>
            <a:r>
              <a:rPr lang="ru-RU" sz="2400" b="1" dirty="0" smtClean="0">
                <a:hlinkClick r:id="rId2" action="ppaction://hlinkfile"/>
              </a:rPr>
              <a:t>(</a:t>
            </a:r>
            <a:r>
              <a:rPr lang="ru-RU" sz="2400" b="1" dirty="0" smtClean="0">
                <a:hlinkClick r:id="rId2" action="ppaction://hlinkfile"/>
              </a:rPr>
              <a:t>приложение </a:t>
            </a:r>
            <a:r>
              <a:rPr lang="ru-RU" sz="2400" b="1" dirty="0" smtClean="0">
                <a:hlinkClick r:id="rId2" action="ppaction://hlinkfile"/>
              </a:rPr>
              <a:t>№4)</a:t>
            </a:r>
            <a:endParaRPr lang="ru-RU" sz="2400" b="1" dirty="0" smtClean="0">
              <a:solidFill>
                <a:srgbClr val="232C12"/>
              </a:solidFill>
            </a:endParaRPr>
          </a:p>
          <a:p>
            <a:pPr marL="457200" indent="-457200" algn="just"/>
            <a:endParaRPr lang="ru-RU" sz="2400" b="1" dirty="0" smtClean="0">
              <a:solidFill>
                <a:srgbClr val="232C12"/>
              </a:solidFill>
            </a:endParaRP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692695"/>
            <a:ext cx="5150173" cy="5510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272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В стаканчик наливаем краски и жидкого мыла в пропорции 1:1, хорошо размешиваем. Вставляем в наш стаканчик трубочку и начинаем дуть. В процессе работы у вас должны получиться вот такие пузыри. Пены должно быть много, ничего страшно если она «убежит» из стаканчика!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780928"/>
            <a:ext cx="3788775" cy="359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Теперь вынимаем трубочку и прикладываем бумагу на эту пену. И так постепенно окрашиваем всю поверхность листа. 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844824"/>
            <a:ext cx="5918466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При желании можно покрыть поверхность бумаги несколькими цветами. 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3620120" cy="279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348880"/>
            <a:ext cx="4052168" cy="3140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31640" y="1196752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Бумага из 2 цветов (желтый и оранжевый)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537321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Бумага из 3 цветов 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(желтый, оранжевый и зеленый)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75656" y="1556792"/>
            <a:ext cx="705678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hlinkClick r:id="rId2"/>
              </a:rPr>
              <a:t>http://rukiprotivskuki.ru/blog/otkryitka-shokoladnitsa-svoimi-rukami.html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en-US" sz="1600" dirty="0" smtClean="0">
                <a:cs typeface="Arial" pitchFamily="34" charset="0"/>
                <a:hlinkClick r:id="rId3"/>
              </a:rPr>
              <a:t>http://elenaranko.ucoz.ru/</a:t>
            </a:r>
            <a:r>
              <a:rPr lang="ru-RU" sz="1600" dirty="0" smtClean="0">
                <a:cs typeface="Arial" pitchFamily="34" charset="0"/>
              </a:rPr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sz="1600" dirty="0" smtClean="0">
                <a:hlinkClick r:id="rId4"/>
              </a:rPr>
              <a:t>http://img-fotki.yandex.ru/get/9250/161086339.a3/0_af917_700387ad_S.png</a:t>
            </a:r>
            <a:endParaRPr lang="ru-RU" sz="1600" dirty="0" smtClean="0"/>
          </a:p>
          <a:p>
            <a:pPr marL="342900" lvl="0" indent="-342900">
              <a:buFontTx/>
              <a:buAutoNum type="arabicPeriod"/>
            </a:pPr>
            <a:r>
              <a:rPr lang="ru-RU" sz="1600" dirty="0" smtClean="0">
                <a:solidFill>
                  <a:prstClr val="black"/>
                </a:solidFill>
                <a:hlinkClick r:id="rId5"/>
              </a:rPr>
              <a:t>http://fotoramochki.com/oforml/2/element-4.png</a:t>
            </a:r>
            <a:r>
              <a:rPr lang="ru-RU" sz="1600" dirty="0" smtClean="0">
                <a:solidFill>
                  <a:prstClr val="black"/>
                </a:solidFill>
              </a:rPr>
              <a:t>     </a:t>
            </a:r>
          </a:p>
          <a:p>
            <a:pPr marL="342900" indent="-342900">
              <a:buFontTx/>
              <a:buAutoNum type="arabicPeriod"/>
            </a:pPr>
            <a:r>
              <a:rPr lang="ru-RU" sz="1600" dirty="0" smtClean="0"/>
              <a:t> </a:t>
            </a:r>
            <a:r>
              <a:rPr lang="ru-RU" sz="1600" dirty="0" smtClean="0">
                <a:hlinkClick r:id="rId5"/>
              </a:rPr>
              <a:t>http://fotoramochki.com/oforml/2/element-4.png</a:t>
            </a:r>
            <a:r>
              <a:rPr lang="ru-RU" sz="1600" dirty="0" smtClean="0"/>
              <a:t>     </a:t>
            </a:r>
          </a:p>
          <a:p>
            <a:pPr marL="342900" indent="-342900">
              <a:buFontTx/>
              <a:buAutoNum type="arabicPeriod"/>
            </a:pPr>
            <a:r>
              <a:rPr lang="en-US" sz="1600" u="sng" dirty="0" smtClean="0">
                <a:hlinkClick r:id="rId6"/>
              </a:rPr>
              <a:t>h</a:t>
            </a:r>
            <a:r>
              <a:rPr lang="ru-RU" sz="1600" u="sng" dirty="0" err="1" smtClean="0">
                <a:hlinkClick r:id="rId6"/>
              </a:rPr>
              <a:t>ttp</a:t>
            </a:r>
            <a:r>
              <a:rPr lang="ru-RU" sz="1600" u="sng" dirty="0" smtClean="0">
                <a:hlinkClick r:id="rId6"/>
              </a:rPr>
              <a:t>://</a:t>
            </a:r>
            <a:r>
              <a:rPr lang="ru-RU" sz="1600" u="sng" dirty="0" err="1" smtClean="0">
                <a:hlinkClick r:id="rId6"/>
              </a:rPr>
              <a:t>img-fotki.yandex.ru</a:t>
            </a:r>
            <a:r>
              <a:rPr lang="ru-RU" sz="1600" u="sng" dirty="0" smtClean="0">
                <a:hlinkClick r:id="rId6"/>
              </a:rPr>
              <a:t>/</a:t>
            </a:r>
            <a:r>
              <a:rPr lang="ru-RU" sz="1600" u="sng" dirty="0" err="1" smtClean="0">
                <a:hlinkClick r:id="rId6"/>
              </a:rPr>
              <a:t>get</a:t>
            </a:r>
            <a:r>
              <a:rPr lang="ru-RU" sz="1600" u="sng" dirty="0" smtClean="0">
                <a:hlinkClick r:id="rId6"/>
              </a:rPr>
              <a:t>/4706/28257045.5ec/0_6f5cf_5329c14_XL.png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en-US" sz="1600" u="sng" dirty="0" smtClean="0">
                <a:hlinkClick r:id="rId7"/>
              </a:rPr>
              <a:t>http://stranamasterov.ru/node/247685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dirty="0" smtClean="0">
                <a:hlinkClick r:id="rId8"/>
              </a:rPr>
              <a:t>http://club-3t.ru/cat_18/1083-kardmejking-ili-otkrytki-svoimi-rukami.html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u="sng" dirty="0" smtClean="0">
                <a:hlinkClick r:id="rId9"/>
              </a:rPr>
              <a:t>Дистанционный курс «Уникальные открытки» Анна Демакова </a:t>
            </a:r>
            <a:r>
              <a:rPr lang="en-US" sz="1600" u="sng" dirty="0" smtClean="0">
                <a:hlinkClick r:id="rId9"/>
              </a:rPr>
              <a:t>http://stranamasterov.ru/course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u="sng" dirty="0" smtClean="0"/>
              <a:t>МК </a:t>
            </a:r>
            <a:r>
              <a:rPr lang="en-US" sz="1600" u="sng" dirty="0" smtClean="0">
                <a:hlinkClick r:id="rId10"/>
              </a:rPr>
              <a:t>http://stranamasterov.ru/node/733720?c=favorite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dirty="0" smtClean="0"/>
              <a:t>Фон презентации </a:t>
            </a:r>
            <a:r>
              <a:rPr lang="ru-RU" sz="1600" dirty="0" err="1" smtClean="0"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sz="1600" dirty="0" smtClean="0">
                <a:latin typeface="Times New Roman" pitchFamily="18" charset="0"/>
                <a:cs typeface="Arial" pitchFamily="34" charset="0"/>
              </a:rPr>
              <a:t> Елена Алексеевна, учитель начальных классов,  МАОУ лицей №21 г. Иваново</a:t>
            </a:r>
          </a:p>
          <a:p>
            <a:pPr marL="342900" indent="-342900"/>
            <a:r>
              <a:rPr lang="ru-RU" sz="1600" dirty="0" smtClean="0"/>
              <a:t>                                  </a:t>
            </a:r>
          </a:p>
          <a:p>
            <a:pPr marL="342900" indent="-342900"/>
            <a:r>
              <a:rPr lang="ru-RU" sz="1600" b="1" dirty="0" smtClean="0"/>
              <a:t>                                   </a:t>
            </a:r>
            <a:r>
              <a:rPr lang="ru-RU" sz="1600" b="1" dirty="0" smtClean="0">
                <a:solidFill>
                  <a:srgbClr val="FF0000"/>
                </a:solidFill>
              </a:rPr>
              <a:t>В презентации использованы авторские фотографии.</a:t>
            </a:r>
          </a:p>
          <a:p>
            <a:pPr marL="342900" indent="-342900">
              <a:buFontTx/>
              <a:buAutoNum type="arabicPeriod"/>
            </a:pP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endParaRPr lang="ru-RU" sz="1600" u="sng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4868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Информационные ресурсы: </a:t>
            </a:r>
            <a:endParaRPr lang="ru-RU" sz="4800" u="sng" dirty="0">
              <a:solidFill>
                <a:srgbClr val="232C12"/>
              </a:solidFill>
              <a:latin typeface="Monotype Corsiva" pitchFamily="66" charset="0"/>
            </a:endParaRPr>
          </a:p>
        </p:txBody>
      </p:sp>
      <p:sp>
        <p:nvSpPr>
          <p:cNvPr id="9" name="Управляющая кнопка: домой 8">
            <a:hlinkClick r:id="rId11" action="ppaction://hlinksldjump" highlightClick="1"/>
          </p:cNvPr>
          <p:cNvSpPr/>
          <p:nvPr/>
        </p:nvSpPr>
        <p:spPr>
          <a:xfrm>
            <a:off x="8100392" y="5877272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60848"/>
            <a:ext cx="70567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Хочу, обратить Ваше внимание, что шоколадницу вы можете изготовить к любому празднику. Например совсем скоро наступит праздники «1 сентября», а за ним подкрадется незаметно и «День Учителя». Так давайте пофантазируем и изготовим наши шоколадницы к этим праздникам! Проявите свою фантазию, и вы сможете изготовить неповторимые шоколадницы, чтобы порадовать себя, своих близких и любимых УЧИТЕЛЕЙ!</a:t>
            </a:r>
          </a:p>
          <a:p>
            <a:pPr algn="just"/>
            <a:r>
              <a:rPr lang="ru-RU" sz="20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УСПЕХОВ!!!!</a:t>
            </a:r>
            <a:endParaRPr lang="ru-RU" sz="2000" b="1" dirty="0">
              <a:solidFill>
                <a:srgbClr val="232C1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3265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Уважаемые мастера и мастерицы!</a:t>
            </a:r>
            <a:endParaRPr lang="ru-RU" sz="4800" u="sng" dirty="0">
              <a:solidFill>
                <a:srgbClr val="232C1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ly-mama.ru/wp-content/uploads/2013/09/IMG_6038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052736"/>
            <a:ext cx="3240360" cy="4009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220072" y="5229200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Работа мастера: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Лилии Юнусовой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pic>
        <p:nvPicPr>
          <p:cNvPr id="3076" name="Picture 4" descr="&amp;Acy;&amp;pcy;&amp;pcy;&amp;lcy;&amp;icy;&amp;kcy;&amp;acy;&amp;tscy;&amp;icy;&amp;yacy; - &amp;Ocy;&amp;tcy;&amp;kcy;&amp;rcy;&amp;ycy;&amp;tcy;&amp;kcy;&amp;icy; &amp;rcy;&amp;ucy;&amp;chcy;&amp;ncy;&amp;ocy;&amp;jcy; &amp;rcy;&amp;acy;&amp;bcy;&amp;ocy;&amp;tcy;&amp;ycy; 2 &quot; &amp;Pcy;&amp;ocy;&amp;icy;&amp;scy;&amp;kcy; &amp;mcy;&amp;acy;&amp;scy;&amp;tcy;&amp;iecy;&amp;rcy; &amp;kcy;&amp;lcy;&amp;acy;&amp;scy;&amp;scy;&amp;ocy;&amp;vcy;, &amp;pcy;&amp;ocy;&amp;dcy;&amp;iecy;&amp;lcy;&amp;ocy;&amp;kcy; &amp;scy;&amp;vcy;&amp;ocy;&amp;icy;&amp;mcy;&amp;icy; &amp;rcy;&amp;ucy;&amp;kcy;&amp;acy;&amp;mcy;&amp;icy; &amp;icy; &amp;rcy;&amp;ucy;&amp;kcy;&amp;ocy;&amp;dcy;&amp;iecy;&amp;lcy;&amp;icy;&amp;yacy; &amp;ncy;&amp;acy; SearchMasterclass.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348880"/>
            <a:ext cx="2971844" cy="2720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51720" y="980728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Работа мастера: 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Ирины Паниной</a:t>
            </a:r>
          </a:p>
          <a:p>
            <a:pPr algn="just"/>
            <a:endParaRPr lang="ru-RU" sz="2400" b="1" dirty="0">
              <a:solidFill>
                <a:srgbClr val="232C12"/>
              </a:solidFill>
            </a:endParaRPr>
          </a:p>
        </p:txBody>
      </p:sp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172400" y="5949280"/>
            <a:ext cx="576064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33265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Немного истории или </a:t>
            </a:r>
          </a:p>
          <a:p>
            <a:pPr marL="457200" indent="-457200"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«Что такое </a:t>
            </a:r>
            <a:r>
              <a:rPr lang="ru-RU" sz="4800" b="1" u="sng" dirty="0" err="1" smtClean="0">
                <a:solidFill>
                  <a:srgbClr val="232C12"/>
                </a:solidFill>
                <a:latin typeface="Monotype Corsiva" pitchFamily="66" charset="0"/>
              </a:rPr>
              <a:t>кардмейкинг</a:t>
            </a:r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?»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844824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Сегодня  мы с вами сделаем 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праздничную упаковку для шоколадки, о зовут ее ШОКОЛАДНИЦА! Делать её мы будем в технике «</a:t>
            </a:r>
            <a:r>
              <a:rPr lang="ru-RU" sz="2400" b="1" dirty="0" err="1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кардмейкинг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Кардмейкинг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(в переводе с англ. </a:t>
            </a:r>
            <a:r>
              <a:rPr lang="ru-RU" sz="2400" b="1" dirty="0" err="1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card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открытка, </a:t>
            </a:r>
            <a:r>
              <a:rPr lang="ru-RU" sz="2400" b="1" dirty="0" err="1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</a:rPr>
              <a:t> – делать) – изготовление открыток своими руками.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437112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(</a:t>
            </a:r>
            <a:r>
              <a:rPr lang="ru-RU" sz="2400" b="1" dirty="0" smtClean="0">
                <a:solidFill>
                  <a:srgbClr val="232C12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приложение №1)</a:t>
            </a:r>
            <a:endParaRPr lang="ru-RU" sz="2400" b="1" dirty="0" smtClean="0">
              <a:solidFill>
                <a:srgbClr val="232C1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956376" y="5877272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12776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Итак, сегодня мы, используя технику </a:t>
            </a:r>
            <a:r>
              <a:rPr lang="ru-RU" sz="2400" b="1" dirty="0" err="1" smtClean="0">
                <a:solidFill>
                  <a:srgbClr val="232C12"/>
                </a:solidFill>
              </a:rPr>
              <a:t>кармейкинг</a:t>
            </a:r>
            <a:r>
              <a:rPr lang="ru-RU" sz="2400" b="1" dirty="0" smtClean="0">
                <a:solidFill>
                  <a:srgbClr val="232C12"/>
                </a:solidFill>
              </a:rPr>
              <a:t>, будем делать открытку для шоколадки, ее именно так и называют «Шоколадница» и нам для этого понадобится следующее: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04664"/>
            <a:ext cx="68707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Материалы и инструменты</a:t>
            </a:r>
            <a:endParaRPr lang="ru-RU" sz="48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140968"/>
            <a:ext cx="51845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Бумага для </a:t>
            </a:r>
            <a:r>
              <a:rPr lang="ru-RU" sz="2400" b="1" dirty="0" err="1" smtClean="0">
                <a:solidFill>
                  <a:srgbClr val="232C12"/>
                </a:solidFill>
              </a:rPr>
              <a:t>скрапбукинга</a:t>
            </a:r>
            <a:r>
              <a:rPr lang="ru-RU" sz="2400" b="1" dirty="0" smtClean="0">
                <a:solidFill>
                  <a:srgbClr val="232C12"/>
                </a:solidFill>
              </a:rPr>
              <a:t> 30*30 </a:t>
            </a:r>
            <a:r>
              <a:rPr lang="ru-RU" b="1" dirty="0" smtClean="0">
                <a:solidFill>
                  <a:srgbClr val="232C12"/>
                </a:solidFill>
              </a:rPr>
              <a:t>(</a:t>
            </a:r>
            <a:r>
              <a:rPr lang="ru-RU" dirty="0" smtClean="0">
                <a:solidFill>
                  <a:srgbClr val="232C12"/>
                </a:solidFill>
              </a:rPr>
              <a:t>можно заменить кусочком упаковочной бумаги, остатком красивых обоев или самодельной бумагой)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Линейка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Карандаш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Лента атласная</a:t>
            </a:r>
          </a:p>
          <a:p>
            <a:pPr marL="457200" indent="-457200" algn="just">
              <a:buAutoNum type="arabicPeriod"/>
            </a:pPr>
            <a:r>
              <a:rPr lang="ru-RU" sz="2400" b="1" dirty="0" err="1" smtClean="0">
                <a:solidFill>
                  <a:srgbClr val="232C12"/>
                </a:solidFill>
              </a:rPr>
              <a:t>Полубусины</a:t>
            </a:r>
            <a:r>
              <a:rPr lang="ru-RU" sz="2400" b="1" dirty="0" smtClean="0">
                <a:solidFill>
                  <a:srgbClr val="232C12"/>
                </a:solidFill>
              </a:rPr>
              <a:t> (можно пуговички)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232C12"/>
                </a:solidFill>
              </a:rPr>
              <a:t>Клей </a:t>
            </a:r>
            <a:endParaRPr lang="ru-RU" sz="2400" b="1" dirty="0">
              <a:solidFill>
                <a:srgbClr val="232C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&amp;Pcy;&amp;ocy;&amp;lcy;&amp;ucy;&amp;bcy;&amp;ucy;&amp;scy;&amp;icy;&amp;ncy;&amp;ycy; &amp;rcy;&amp;ocy;&amp;scy;&amp;scy;&amp;ycy;&amp;pcy;&amp;softcy;&amp;yucy; &quot; &amp;Bcy;&amp;iecy;&amp;lcy;&amp;ocy;&amp;scy;&amp;ncy;&amp;iecy;&amp;zhcy;&amp;kcy;&amp;acy;&quot;. 6&amp;mcy;&amp;mcy;. 100 &amp;shcy;&amp;tcy;&amp;ucy;&amp;kcy;. - &amp;Pcy;&amp;iecy;&amp;rcy;&amp;iecy;&amp;pcy;&amp;ocy;&amp;lcy;&amp;ncy;&amp;iecy;&amp;ncy;&amp;ncy;&amp;ycy;&amp;jcy; &amp;CHcy;&amp;IEcy;&amp;Rcy;&amp;Dcy;&amp;Acy;&amp;K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764704"/>
            <a:ext cx="2279649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CAM021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9872" y="1700808"/>
            <a:ext cx="5112568" cy="3800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&amp;Kcy;&amp;lcy;&amp;iecy;&amp;jcy; &amp;Mcy;&amp;ocy;&amp;mcy;&amp;iecy;&amp;ncy;&amp;tcy; &amp;Kcy;&amp;rcy;&amp;icy;&amp;scy;&amp;tcy;&amp;acy;&amp;lcy;&amp;lcy; &amp;Mcy;&amp;Ocy;&amp;Mcy;&amp;IEcy;&amp;Ncy;&amp;Tcy; &amp;Kcy;&amp;rcy;&amp;icy;&amp;scy;&amp;tcy;&amp;acy;&amp;lcy;&amp;lcy; 30&amp;mcy;&amp;lcy; &amp;ucy;&amp;ncy;&amp;icy;&amp;vcy;&amp;iecy;&amp;rcy;&amp;scy;.&amp;pcy;&amp;rcy;&amp;ocy;&amp;zcy;&amp;rcy;&amp;acy;&amp;chcy;&amp;ncy;. 35&amp;shcy;&amp;tcy;./&amp;ucy;&amp;pcy;.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32292">
            <a:off x="5308192" y="3273436"/>
            <a:ext cx="719663" cy="1972783"/>
          </a:xfrm>
          <a:prstGeom prst="rect">
            <a:avLst/>
          </a:prstGeom>
          <a:noFill/>
        </p:spPr>
      </p:pic>
      <p:pic>
        <p:nvPicPr>
          <p:cNvPr id="19468" name="Picture 12" descr="&amp;Kcy;&amp;rcy;&amp;iecy;&amp;scy;&amp;tcy;&amp;ocy;&amp;mcy;&amp;acy;&amp;ncy;&amp;icy;&amp;yacy;-&amp;Rcy;&amp;ucy;&amp;kcy;&amp;ocy;&amp;dcy;&amp;iecy;&amp;lcy;&amp;softcy;&amp;ncy;&amp;ycy;&amp;jcy; &amp;Mcy;&amp;acy;&amp;gcy;&amp;acy;&amp;zcy;&amp;icy;&amp;ncy; - &amp;Lcy;&amp;iecy;&amp;ncy;&amp;tcy;&amp;ycy;, &amp;tcy;&amp;iecy;&amp;scy;&amp;softcy;&amp;mcy;&amp;acy;, &amp;shcy;&amp;ncy;&amp;ucy;&amp;rcy;&amp;ycy;, &amp;bcy;&amp;acy;&amp;khcy;&amp;rcy;&amp;ocy;&amp;mcy;&amp;a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772816"/>
            <a:ext cx="1646238" cy="1646238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6" action="ppaction://hlinksldjump" highlightClick="1"/>
          </p:cNvPr>
          <p:cNvSpPr/>
          <p:nvPr/>
        </p:nvSpPr>
        <p:spPr>
          <a:xfrm>
            <a:off x="7956376" y="5661248"/>
            <a:ext cx="683568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404664"/>
            <a:ext cx="68836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Организация рабочего места</a:t>
            </a:r>
            <a:endParaRPr lang="ru-RU" sz="4800" u="sng" dirty="0">
              <a:solidFill>
                <a:srgbClr val="232C1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340768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1.По совету учителя подготовь дома необходимый материал для работы на мастер-классе.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2.Приготовь рабочее место, подбери необходимые инструменты; проверь, исправны ли они.</a:t>
            </a:r>
          </a:p>
          <a:p>
            <a:pPr algn="just"/>
            <a:endParaRPr lang="ru-RU" sz="24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3501008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3.Расположи инструмент в таком порядке: — что будешь брать правой рукой — справа, — что будешь брать левой рукой — слева.</a:t>
            </a:r>
          </a:p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 4.Получи от учителя или выбери свой материал для работы.</a:t>
            </a:r>
            <a:endParaRPr lang="ru-RU" sz="2400" b="1" dirty="0">
              <a:solidFill>
                <a:srgbClr val="232C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5556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Техника безопасности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268760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При работе над изделием обязательно нужно познакомиться и соблюдать правила техники безопасности с режущимися, клеевыми материалами.  </a:t>
            </a:r>
            <a:r>
              <a:rPr lang="ru-RU" sz="2400" b="1" dirty="0" smtClean="0">
                <a:hlinkClick r:id="rId2" action="ppaction://hlinkfile"/>
              </a:rPr>
              <a:t>(приложение №2)</a:t>
            </a:r>
            <a:endParaRPr lang="ru-RU" sz="2400" b="1" dirty="0" smtClean="0"/>
          </a:p>
          <a:p>
            <a:pPr algn="just"/>
            <a:endParaRPr lang="ru-RU" sz="2400" b="1" dirty="0" smtClean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84984"/>
            <a:ext cx="2190750" cy="2876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7884368" y="5805264"/>
            <a:ext cx="50405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232C12"/>
                </a:solidFill>
                <a:latin typeface="Monotype Corsiva" pitchFamily="66" charset="0"/>
              </a:rPr>
              <a:t>Технология изготовления «Шоколадницы »</a:t>
            </a:r>
            <a:endParaRPr lang="ru-RU" sz="4800" u="sng" dirty="0">
              <a:solidFill>
                <a:srgbClr val="232C12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276872"/>
            <a:ext cx="64087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32C12"/>
                </a:solidFill>
              </a:rPr>
              <a:t>Для начала нам необходимо начертить развертку нашей шоколадницы, по которой будем  её делать. Мы будем делать шоколадницу шириной </a:t>
            </a:r>
            <a:r>
              <a:rPr lang="ru-RU" sz="2400" b="1" dirty="0" smtClean="0">
                <a:solidFill>
                  <a:srgbClr val="FF0000"/>
                </a:solidFill>
              </a:rPr>
              <a:t>9 см</a:t>
            </a:r>
            <a:r>
              <a:rPr lang="ru-RU" sz="2400" b="1" dirty="0" smtClean="0">
                <a:solidFill>
                  <a:srgbClr val="232C12"/>
                </a:solidFill>
              </a:rPr>
              <a:t>, а высотой </a:t>
            </a:r>
            <a:r>
              <a:rPr lang="ru-RU" sz="2400" b="1" dirty="0" smtClean="0">
                <a:solidFill>
                  <a:srgbClr val="FF0000"/>
                </a:solidFill>
              </a:rPr>
              <a:t>20 см</a:t>
            </a:r>
            <a:r>
              <a:rPr lang="ru-RU" sz="2400" b="1" dirty="0" smtClean="0">
                <a:solidFill>
                  <a:srgbClr val="232C12"/>
                </a:solidFill>
              </a:rPr>
              <a:t>. Для стандартной шоколадки можно взять ширину 9 см., а в высоту 16 см</a:t>
            </a:r>
            <a:r>
              <a:rPr lang="ru-RU" sz="2400" b="1" dirty="0" smtClean="0">
                <a:solidFill>
                  <a:srgbClr val="232C12"/>
                </a:solidFill>
              </a:rPr>
              <a:t>.</a:t>
            </a:r>
          </a:p>
          <a:p>
            <a:pPr algn="just"/>
            <a:r>
              <a:rPr lang="ru-RU" sz="2400" b="1" dirty="0" smtClean="0"/>
              <a:t>               </a:t>
            </a:r>
            <a:r>
              <a:rPr lang="ru-RU" sz="2400" b="1" dirty="0" smtClean="0">
                <a:hlinkClick r:id="rId2" action="ppaction://hlinkfile"/>
              </a:rPr>
              <a:t>(</a:t>
            </a:r>
            <a:r>
              <a:rPr lang="ru-RU" sz="2400" b="1" dirty="0" smtClean="0">
                <a:hlinkClick r:id="rId2" action="ppaction://hlinkfile"/>
              </a:rPr>
              <a:t>приложение </a:t>
            </a:r>
            <a:r>
              <a:rPr lang="ru-RU" sz="2400" b="1" dirty="0" smtClean="0">
                <a:hlinkClick r:id="rId2" action="ppaction://hlinkfile"/>
              </a:rPr>
              <a:t>№3)</a:t>
            </a:r>
            <a:endParaRPr lang="ru-RU" sz="2400" b="1" dirty="0">
              <a:solidFill>
                <a:srgbClr val="232C1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вертк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55776" y="764704"/>
            <a:ext cx="5544616" cy="5240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869</Words>
  <Application>Microsoft Office PowerPoint</Application>
  <PresentationFormat>Экран (4:3)</PresentationFormat>
  <Paragraphs>92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</cp:lastModifiedBy>
  <cp:revision>66</cp:revision>
  <dcterms:created xsi:type="dcterms:W3CDTF">2013-07-29T17:42:42Z</dcterms:created>
  <dcterms:modified xsi:type="dcterms:W3CDTF">2014-08-25T01:59:55Z</dcterms:modified>
</cp:coreProperties>
</file>