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pptm" ContentType="application/vnd.ms-powerpoint.presentation.macroEnabled.12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1"/>
  </p:notesMasterIdLst>
  <p:sldIdLst>
    <p:sldId id="295" r:id="rId2"/>
    <p:sldId id="290" r:id="rId3"/>
    <p:sldId id="262" r:id="rId4"/>
    <p:sldId id="294" r:id="rId5"/>
    <p:sldId id="285" r:id="rId6"/>
    <p:sldId id="277" r:id="rId7"/>
    <p:sldId id="279" r:id="rId8"/>
    <p:sldId id="275" r:id="rId9"/>
    <p:sldId id="280" r:id="rId10"/>
    <p:sldId id="281" r:id="rId11"/>
    <p:sldId id="278" r:id="rId12"/>
    <p:sldId id="256" r:id="rId13"/>
    <p:sldId id="265" r:id="rId14"/>
    <p:sldId id="263" r:id="rId15"/>
    <p:sldId id="267" r:id="rId16"/>
    <p:sldId id="287" r:id="rId17"/>
    <p:sldId id="264" r:id="rId18"/>
    <p:sldId id="286" r:id="rId19"/>
    <p:sldId id="266" r:id="rId20"/>
    <p:sldId id="269" r:id="rId21"/>
    <p:sldId id="270" r:id="rId22"/>
    <p:sldId id="282" r:id="rId23"/>
    <p:sldId id="271" r:id="rId24"/>
    <p:sldId id="273" r:id="rId25"/>
    <p:sldId id="274" r:id="rId26"/>
    <p:sldId id="291" r:id="rId27"/>
    <p:sldId id="292" r:id="rId28"/>
    <p:sldId id="293" r:id="rId29"/>
    <p:sldId id="272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981407"/>
    <a:srgbClr val="982F07"/>
    <a:srgbClr val="FFFF99"/>
    <a:srgbClr val="FFFFCC"/>
    <a:srgbClr val="008000"/>
    <a:srgbClr val="0B7F3F"/>
    <a:srgbClr val="F8F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2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A8A750-7E6A-4198-BD36-AA7BC3EA623E}" type="datetimeFigureOut">
              <a:rPr lang="ru-RU" smtClean="0"/>
              <a:pPr/>
              <a:t>14.08.2014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45F466-ED9B-4208-9397-7FD1D6B5F7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1130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45F466-ED9B-4208-9397-7FD1D6B5F77F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45F466-ED9B-4208-9397-7FD1D6B5F77F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39119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E264B-9227-4856-BDAC-DC123C7D82F9}" type="datetimeFigureOut">
              <a:rPr lang="ru-RU" smtClean="0"/>
              <a:pPr/>
              <a:t>14.08.2014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91168-EB89-4046-B8DF-C3E1473BB4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8928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E264B-9227-4856-BDAC-DC123C7D82F9}" type="datetimeFigureOut">
              <a:rPr lang="ru-RU" smtClean="0"/>
              <a:pPr/>
              <a:t>14.08.2014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31840" y="649287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91168-EB89-4046-B8DF-C3E1473BB4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60690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E264B-9227-4856-BDAC-DC123C7D82F9}" type="datetimeFigureOut">
              <a:rPr lang="ru-RU" smtClean="0"/>
              <a:pPr/>
              <a:t>14.08.2014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31840" y="649287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91168-EB89-4046-B8DF-C3E1473BB4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964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E264B-9227-4856-BDAC-DC123C7D82F9}" type="datetimeFigureOut">
              <a:rPr lang="ru-RU" smtClean="0"/>
              <a:pPr/>
              <a:t>14.08.2014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31840" y="649287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91168-EB89-4046-B8DF-C3E1473BB4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4618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E264B-9227-4856-BDAC-DC123C7D82F9}" type="datetimeFigureOut">
              <a:rPr lang="ru-RU" smtClean="0"/>
              <a:pPr/>
              <a:t>14.08.2014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31840" y="649287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91168-EB89-4046-B8DF-C3E1473BB4B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2" descr="C:\Users\педагог5\Desktop\ИГОЛЬНОЕ КРУЖЕВО\257466_html_70636034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724"/>
            <a:ext cx="9144000" cy="6844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56083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8000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E264B-9227-4856-BDAC-DC123C7D82F9}" type="datetimeFigureOut">
              <a:rPr lang="ru-RU" smtClean="0"/>
              <a:pPr/>
              <a:t>14.08.2014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31840" y="649287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91168-EB89-4046-B8DF-C3E1473BB4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40212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E264B-9227-4856-BDAC-DC123C7D82F9}" type="datetimeFigureOut">
              <a:rPr lang="ru-RU" smtClean="0"/>
              <a:pPr/>
              <a:t>14.08.2014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31840" y="649287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91168-EB89-4046-B8DF-C3E1473BB4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2074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E264B-9227-4856-BDAC-DC123C7D82F9}" type="datetimeFigureOut">
              <a:rPr lang="ru-RU" smtClean="0"/>
              <a:pPr/>
              <a:t>14.08.2014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31840" y="649287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91168-EB89-4046-B8DF-C3E1473BB4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5352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E264B-9227-4856-BDAC-DC123C7D82F9}" type="datetimeFigureOut">
              <a:rPr lang="ru-RU" smtClean="0"/>
              <a:pPr/>
              <a:t>14.08.2014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31840" y="649287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91168-EB89-4046-B8DF-C3E1473BB4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6807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E264B-9227-4856-BDAC-DC123C7D82F9}" type="datetimeFigureOut">
              <a:rPr lang="ru-RU" smtClean="0"/>
              <a:pPr/>
              <a:t>14.08.2014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31840" y="649287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91168-EB89-4046-B8DF-C3E1473BB4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810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E264B-9227-4856-BDAC-DC123C7D82F9}" type="datetimeFigureOut">
              <a:rPr lang="ru-RU" smtClean="0"/>
              <a:pPr/>
              <a:t>14.08.2014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31840" y="649287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91168-EB89-4046-B8DF-C3E1473BB4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6974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4000">
              <a:schemeClr val="bg1"/>
            </a:gs>
            <a:gs pos="50000">
              <a:srgbClr val="9CB86E"/>
            </a:gs>
            <a:gs pos="100000">
              <a:srgbClr val="156B13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E264B-9227-4856-BDAC-DC123C7D82F9}" type="datetimeFigureOut">
              <a:rPr lang="ru-RU" smtClean="0"/>
              <a:pPr/>
              <a:t>14.08.2014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391168-EB89-4046-B8DF-C3E1473BB4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851920" y="6525344"/>
            <a:ext cx="1478290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00" dirty="0" err="1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t>Носкова</a:t>
            </a:r>
            <a:r>
              <a:rPr lang="ru-RU" sz="700" dirty="0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t> С.Ю.  г. Новокуйбышевск</a:t>
            </a:r>
            <a:endParaRPr lang="ru-RU" sz="7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30260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5400" b="0" kern="1200">
          <a:ln>
            <a:solidFill>
              <a:srgbClr val="008000"/>
            </a:solidFill>
          </a:ln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tehnologi.su/index/4_letnie_masterskie/0-638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2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12.xml"/><Relationship Id="rId7" Type="http://schemas.openxmlformats.org/officeDocument/2006/relationships/image" Target="../media/image3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slide" Target="slide13.xml"/><Relationship Id="rId4" Type="http://schemas.openxmlformats.org/officeDocument/2006/relationships/slide" Target="slide17.xml"/><Relationship Id="rId9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7" Type="http://schemas.openxmlformats.org/officeDocument/2006/relationships/image" Target="../media/image3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12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jpeg"/><Relationship Id="rId4" Type="http://schemas.openxmlformats.org/officeDocument/2006/relationships/slide" Target="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jpeg"/><Relationship Id="rId5" Type="http://schemas.openxmlformats.org/officeDocument/2006/relationships/slide" Target="slide13.xml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slide" Target="slide3.xml"/><Relationship Id="rId7" Type="http://schemas.openxmlformats.org/officeDocument/2006/relationships/image" Target="../media/image6.jpeg"/><Relationship Id="rId12" Type="http://schemas.openxmlformats.org/officeDocument/2006/relationships/image" Target="../media/image4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jpeg"/><Relationship Id="rId11" Type="http://schemas.openxmlformats.org/officeDocument/2006/relationships/package" Target="../embeddings/____________Microsoft_PowerPoint______________________1.pptm"/><Relationship Id="rId5" Type="http://schemas.openxmlformats.org/officeDocument/2006/relationships/slide" Target="slide26.xml"/><Relationship Id="rId10" Type="http://schemas.openxmlformats.org/officeDocument/2006/relationships/oleObject" Target="../embeddings/oleObject1.bin"/><Relationship Id="rId4" Type="http://schemas.openxmlformats.org/officeDocument/2006/relationships/slide" Target="slide12.xml"/><Relationship Id="rId9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jpeg"/><Relationship Id="rId4" Type="http://schemas.openxmlformats.org/officeDocument/2006/relationships/slide" Target="slide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6.jpeg"/><Relationship Id="rId4" Type="http://schemas.openxmlformats.org/officeDocument/2006/relationships/image" Target="../media/image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eg"/><Relationship Id="rId5" Type="http://schemas.openxmlformats.org/officeDocument/2006/relationships/slide" Target="slide2.xml"/><Relationship Id="rId4" Type="http://schemas.openxmlformats.org/officeDocument/2006/relationships/image" Target="../media/image5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ladycharm.net/2013/04/moda-na-kruzheva/" TargetMode="External"/><Relationship Id="rId13" Type="http://schemas.openxmlformats.org/officeDocument/2006/relationships/hyperlink" Target="http://www.livemaster.ru/topic/94504-starinnyj-russkij-promysel-igolnoe-kruzhevo" TargetMode="External"/><Relationship Id="rId18" Type="http://schemas.openxmlformats.org/officeDocument/2006/relationships/hyperlink" Target="http://cs1.livemaster.ru/storage/b1/01/61685970e1f98b8669855d8494-materialy-dlya-tvorchestva-igolnoe-kruzhevo-belgiya.jpg" TargetMode="External"/><Relationship Id="rId3" Type="http://schemas.openxmlformats.org/officeDocument/2006/relationships/image" Target="../media/image5.jpeg"/><Relationship Id="rId21" Type="http://schemas.openxmlformats.org/officeDocument/2006/relationships/hyperlink" Target="http://cs1.livemaster.ru/foto/large/49c8273975-aksessuary-vorotnik-sinq-fleurs-n3963.jpg" TargetMode="External"/><Relationship Id="rId7" Type="http://schemas.openxmlformats.org/officeDocument/2006/relationships/hyperlink" Target="http://inkavun.blogspot.ru/2014/03/kryjevo.html" TargetMode="External"/><Relationship Id="rId12" Type="http://schemas.openxmlformats.org/officeDocument/2006/relationships/hyperlink" Target="http://www.liveinternet.ru/users/3900865/post225561286/" TargetMode="External"/><Relationship Id="rId17" Type="http://schemas.openxmlformats.org/officeDocument/2006/relationships/hyperlink" Target="http://knitsi.ru/id1155/legenda-ob-arahne-iskusnitse.html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costumehistory.ru/view_post.php?id=250" TargetMode="External"/><Relationship Id="rId20" Type="http://schemas.openxmlformats.org/officeDocument/2006/relationships/hyperlink" Target="http://www.liveinternet.ru/users/4246114/post212794296/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marinni.livejournal.com/449755.html" TargetMode="External"/><Relationship Id="rId11" Type="http://schemas.openxmlformats.org/officeDocument/2006/relationships/hyperlink" Target="http://www.liveinternet.ru/users/4639672/post245247493/" TargetMode="External"/><Relationship Id="rId24" Type="http://schemas.openxmlformats.org/officeDocument/2006/relationships/image" Target="../media/image62.jpeg"/><Relationship Id="rId5" Type="http://schemas.openxmlformats.org/officeDocument/2006/relationships/hyperlink" Target="http://www.modnaya.ru/library/007/014.htm" TargetMode="External"/><Relationship Id="rId15" Type="http://schemas.openxmlformats.org/officeDocument/2006/relationships/hyperlink" Target="http://lacejourney.com/france-alencon-lace-museum/" TargetMode="External"/><Relationship Id="rId23" Type="http://schemas.openxmlformats.org/officeDocument/2006/relationships/slide" Target="slide2.xml"/><Relationship Id="rId10" Type="http://schemas.openxmlformats.org/officeDocument/2006/relationships/hyperlink" Target="http://www.kruzhev.net/index.php?do=klassif" TargetMode="External"/><Relationship Id="rId19" Type="http://schemas.openxmlformats.org/officeDocument/2006/relationships/hyperlink" Target="http://www.liveinternet.ru/users/bogsve/post253162649" TargetMode="External"/><Relationship Id="rId4" Type="http://schemas.openxmlformats.org/officeDocument/2006/relationships/hyperlink" Target="http://www.paraskeva.ru/mast_01.php?id=12114" TargetMode="External"/><Relationship Id="rId9" Type="http://schemas.openxmlformats.org/officeDocument/2006/relationships/hyperlink" Target="http://www.livemaster.ru/item/5973353-materialy-dlya-tvorchestva-retichella-italyanskoe-starinnoe" TargetMode="External"/><Relationship Id="rId14" Type="http://schemas.openxmlformats.org/officeDocument/2006/relationships/hyperlink" Target="http://www.kruzhevo.ru/history/euro.shtml" TargetMode="External"/><Relationship Id="rId22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Рисунок 1" descr="http://tehnologi.su/01-Simonenko/01/Prjanosti/tm_201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0272" y="332656"/>
            <a:ext cx="1728192" cy="864096"/>
          </a:xfrm>
          <a:prstGeom prst="roundRect">
            <a:avLst>
              <a:gd name="adj" fmla="val 40333"/>
            </a:avLst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grpSp>
        <p:nvGrpSpPr>
          <p:cNvPr id="2" name="Группа 13"/>
          <p:cNvGrpSpPr/>
          <p:nvPr/>
        </p:nvGrpSpPr>
        <p:grpSpPr>
          <a:xfrm>
            <a:off x="683568" y="404664"/>
            <a:ext cx="5678981" cy="796056"/>
            <a:chOff x="323528" y="260648"/>
            <a:chExt cx="5678981" cy="796056"/>
          </a:xfrm>
          <a:effectLst>
            <a:glow rad="101600">
              <a:schemeClr val="accent3">
                <a:satMod val="175000"/>
                <a:alpha val="40000"/>
              </a:schemeClr>
            </a:glow>
          </a:effectLst>
        </p:grpSpPr>
        <p:pic>
          <p:nvPicPr>
            <p:cNvPr id="3075" name="Picture 8" descr="header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28" y="260648"/>
              <a:ext cx="5678981" cy="796056"/>
            </a:xfrm>
            <a:prstGeom prst="roundRect">
              <a:avLst>
                <a:gd name="adj" fmla="val 30706"/>
              </a:avLst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7" name="Прямоугольник 12"/>
            <p:cNvSpPr>
              <a:spLocks noChangeArrowheads="1"/>
            </p:cNvSpPr>
            <p:nvPr/>
          </p:nvSpPr>
          <p:spPr bwMode="auto">
            <a:xfrm>
              <a:off x="1187624" y="692696"/>
              <a:ext cx="4104456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200" dirty="0">
                  <a:hlinkClick r:id="rId4"/>
                </a:rPr>
                <a:t>http://tehnologi.su/index/4_letnie_masterskie/0-638</a:t>
              </a:r>
              <a:r>
                <a:rPr lang="ru-RU" sz="1200" dirty="0"/>
                <a:t> </a:t>
              </a:r>
            </a:p>
          </p:txBody>
        </p:sp>
      </p:grpSp>
      <p:sp>
        <p:nvSpPr>
          <p:cNvPr id="15" name="Капля 14"/>
          <p:cNvSpPr/>
          <p:nvPr/>
        </p:nvSpPr>
        <p:spPr>
          <a:xfrm>
            <a:off x="251520" y="3284984"/>
            <a:ext cx="8496944" cy="735747"/>
          </a:xfrm>
          <a:prstGeom prst="teardrop">
            <a:avLst/>
          </a:prstGeom>
          <a:solidFill>
            <a:srgbClr val="FFFFCC">
              <a:alpha val="92000"/>
            </a:srgbClr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kern="10" spc="720" dirty="0" smtClean="0">
                <a:ln w="12700">
                  <a:solidFill>
                    <a:schemeClr val="accent3">
                      <a:lumMod val="60000"/>
                      <a:lumOff val="40000"/>
                    </a:schemeClr>
                  </a:solidFill>
                  <a:round/>
                  <a:headEnd/>
                  <a:tailEnd/>
                </a:ln>
                <a:solidFill>
                  <a:srgbClr val="0B7F3F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Из истории кружева</a:t>
            </a:r>
            <a:endParaRPr lang="ru-RU" sz="2800" b="1" kern="10" spc="720" dirty="0">
              <a:ln w="12700">
                <a:solidFill>
                  <a:schemeClr val="accent3">
                    <a:lumMod val="60000"/>
                    <a:lumOff val="40000"/>
                  </a:schemeClr>
                </a:solidFill>
                <a:round/>
                <a:headEnd/>
                <a:tailEnd/>
              </a:ln>
              <a:solidFill>
                <a:srgbClr val="0B7F3F"/>
              </a:solidFill>
              <a:effectLst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6" name="Капля 15"/>
          <p:cNvSpPr/>
          <p:nvPr/>
        </p:nvSpPr>
        <p:spPr>
          <a:xfrm>
            <a:off x="539552" y="4434364"/>
            <a:ext cx="6120680" cy="2423636"/>
          </a:xfrm>
          <a:prstGeom prst="teardrop">
            <a:avLst/>
          </a:prstGeom>
          <a:gradFill flip="none" rotWithShape="1">
            <a:gsLst>
              <a:gs pos="0">
                <a:srgbClr val="FFEFD1">
                  <a:alpha val="0"/>
                </a:srgbClr>
              </a:gs>
              <a:gs pos="64999">
                <a:srgbClr val="F0EBD5"/>
              </a:gs>
              <a:gs pos="100000">
                <a:srgbClr val="D1C39F"/>
              </a:gs>
            </a:gsLst>
            <a:path path="circle">
              <a:fillToRect l="100000" t="100000"/>
            </a:path>
            <a:tileRect r="-100000" b="-100000"/>
          </a:gradFill>
          <a:effectLst>
            <a:softEdge rad="127000"/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0B7F3F"/>
                </a:solidFill>
              </a:rPr>
              <a:t>Автор: </a:t>
            </a:r>
          </a:p>
          <a:p>
            <a:pPr algn="ctr">
              <a:defRPr/>
            </a:pPr>
            <a:r>
              <a:rPr lang="ru-RU" b="1" dirty="0">
                <a:solidFill>
                  <a:srgbClr val="0B7F3F"/>
                </a:solidFill>
              </a:rPr>
              <a:t>Носкова Светлана Юрьевна</a:t>
            </a:r>
            <a:endParaRPr lang="ru-RU" sz="1600" b="1" dirty="0">
              <a:solidFill>
                <a:srgbClr val="0B7F3F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rgbClr val="0B7F3F"/>
                </a:solidFill>
              </a:rPr>
              <a:t> </a:t>
            </a:r>
            <a:r>
              <a:rPr lang="ru-RU" sz="1600" b="1" i="1" dirty="0">
                <a:solidFill>
                  <a:srgbClr val="0B7F3F"/>
                </a:solidFill>
              </a:rPr>
              <a:t>учитель высшей категории ГБОУ ООШ № 21</a:t>
            </a:r>
          </a:p>
          <a:p>
            <a:pPr algn="ctr">
              <a:defRPr/>
            </a:pPr>
            <a:r>
              <a:rPr lang="ru-RU" sz="1600" b="1" i="1" dirty="0">
                <a:solidFill>
                  <a:srgbClr val="0B7F3F"/>
                </a:solidFill>
              </a:rPr>
              <a:t>г.о. Новокуйбышевск </a:t>
            </a:r>
            <a:r>
              <a:rPr lang="ru-RU" b="1" i="1" dirty="0">
                <a:solidFill>
                  <a:srgbClr val="0B7F3F"/>
                </a:solidFill>
              </a:rPr>
              <a:t>Самарская </a:t>
            </a:r>
            <a:r>
              <a:rPr lang="ru-RU" b="1" i="1" dirty="0" smtClean="0">
                <a:solidFill>
                  <a:srgbClr val="0B7F3F"/>
                </a:solidFill>
              </a:rPr>
              <a:t>област</a:t>
            </a:r>
            <a:r>
              <a:rPr lang="ru-RU" i="1" dirty="0" smtClean="0">
                <a:solidFill>
                  <a:srgbClr val="0B7F3F"/>
                </a:solidFill>
              </a:rPr>
              <a:t>ь</a:t>
            </a:r>
          </a:p>
          <a:p>
            <a:pPr algn="ctr">
              <a:defRPr/>
            </a:pPr>
            <a:endParaRPr lang="ru-RU" i="1" dirty="0" smtClean="0">
              <a:solidFill>
                <a:srgbClr val="0B7F3F"/>
              </a:solidFill>
            </a:endParaRPr>
          </a:p>
          <a:p>
            <a:pPr algn="ctr">
              <a:defRPr/>
            </a:pPr>
            <a:r>
              <a:rPr lang="ru-RU" i="1" dirty="0" smtClean="0">
                <a:solidFill>
                  <a:srgbClr val="0B7F3F"/>
                </a:solidFill>
              </a:rPr>
              <a:t>2014 год</a:t>
            </a:r>
            <a:endParaRPr lang="ru-RU" i="1" dirty="0">
              <a:solidFill>
                <a:srgbClr val="0B7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294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3694" y="1628800"/>
            <a:ext cx="77287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987824" y="476672"/>
            <a:ext cx="34612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8000"/>
                </a:solidFill>
                <a:latin typeface="+mj-lt"/>
                <a:cs typeface="Arial" panose="020B0604020202020204" pitchFamily="34" charset="0"/>
              </a:rPr>
              <a:t>Жабо и галстуки</a:t>
            </a:r>
            <a:endParaRPr lang="ru-RU" sz="3600" b="1" dirty="0">
              <a:solidFill>
                <a:srgbClr val="008000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15362" name="Picture 2" descr="C:\Users\педагог5\Desktop\ИГОЛЬНОЕ КРУЖЕВО\Жабо и галстуки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2" y="1412776"/>
            <a:ext cx="3740597" cy="47896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0" name="Picture 2" descr="C:\Users\педагог5\Desktop\275603_6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1340768"/>
            <a:ext cx="3546017" cy="47849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108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3694" y="1628800"/>
            <a:ext cx="77287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06771" y="371747"/>
            <a:ext cx="59638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>
                <a:solidFill>
                  <a:srgbClr val="008000"/>
                </a:solidFill>
                <a:latin typeface="+mj-lt"/>
                <a:cs typeface="Arial" panose="020B0604020202020204" pitchFamily="34" charset="0"/>
              </a:rPr>
              <a:t>Кружево </a:t>
            </a:r>
            <a:r>
              <a:rPr lang="ru-RU" sz="3600" b="1" dirty="0" smtClean="0">
                <a:solidFill>
                  <a:srgbClr val="008000"/>
                </a:solidFill>
                <a:latin typeface="+mj-lt"/>
                <a:cs typeface="Arial" panose="020B0604020202020204" pitchFamily="34" charset="0"/>
              </a:rPr>
              <a:t>на </a:t>
            </a:r>
            <a:r>
              <a:rPr lang="ru-RU" sz="3600" b="1" dirty="0">
                <a:solidFill>
                  <a:srgbClr val="008000"/>
                </a:solidFill>
                <a:latin typeface="+mj-lt"/>
                <a:cs typeface="Arial" panose="020B0604020202020204" pitchFamily="34" charset="0"/>
              </a:rPr>
              <a:t>кюлотах и </a:t>
            </a:r>
            <a:r>
              <a:rPr lang="ru-RU" sz="3600" b="1" dirty="0" smtClean="0">
                <a:solidFill>
                  <a:srgbClr val="008000"/>
                </a:solidFill>
                <a:latin typeface="+mj-lt"/>
                <a:cs typeface="Arial" panose="020B0604020202020204" pitchFamily="34" charset="0"/>
              </a:rPr>
              <a:t>обуви</a:t>
            </a:r>
            <a:endParaRPr lang="ru-RU" sz="3600" b="1" dirty="0">
              <a:solidFill>
                <a:srgbClr val="008000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14338" name="Picture 2" descr="C:\Users\педагог5\Desktop\ИГОЛЬНОЕ КРУЖЕВО\Кружево на кюпотах и обуви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09911" y="1339139"/>
            <a:ext cx="3458236" cy="48593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12265" y="4643284"/>
            <a:ext cx="1952147" cy="19915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6307" y="1412776"/>
            <a:ext cx="2208190" cy="47120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3577" y="1268760"/>
            <a:ext cx="1966334" cy="312825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Управляющая кнопка: назад 7">
            <a:hlinkClick r:id="rId6" action="ppaction://hlinksldjump" highlightClick="1"/>
          </p:cNvPr>
          <p:cNvSpPr/>
          <p:nvPr/>
        </p:nvSpPr>
        <p:spPr>
          <a:xfrm rot="5400000">
            <a:off x="5798416" y="6235032"/>
            <a:ext cx="355480" cy="360040"/>
          </a:xfrm>
          <a:prstGeom prst="actionButtonBackPrevious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008000"/>
            </a:solidFill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chemeClr val="bg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937025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8640960" cy="1323439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4000" b="1" spc="50" dirty="0">
                <a:ln w="19050" cmpd="sng">
                  <a:solidFill>
                    <a:srgbClr val="008000"/>
                  </a:solidFill>
                  <a:prstDash val="solid"/>
                </a:ln>
                <a:blipFill>
                  <a:blip r:embed="rId2"/>
                  <a:stretch>
                    <a:fillRect/>
                  </a:stretch>
                </a:blipFill>
                <a:effectLst/>
                <a:latin typeface="+mj-lt"/>
                <a:cs typeface="Arial" panose="020B0604020202020204" pitchFamily="34" charset="0"/>
              </a:rPr>
              <a:t>Разновидности </a:t>
            </a:r>
            <a:endParaRPr lang="ru-RU" sz="4000" b="1" spc="50" dirty="0" smtClean="0">
              <a:ln w="19050" cmpd="sng">
                <a:solidFill>
                  <a:srgbClr val="008000"/>
                </a:solidFill>
                <a:prstDash val="solid"/>
              </a:ln>
              <a:blipFill>
                <a:blip r:embed="rId2"/>
                <a:stretch>
                  <a:fillRect/>
                </a:stretch>
              </a:blipFill>
              <a:effectLst/>
              <a:latin typeface="+mj-lt"/>
              <a:cs typeface="Arial" panose="020B0604020202020204" pitchFamily="34" charset="0"/>
            </a:endParaRPr>
          </a:p>
          <a:p>
            <a:pPr algn="ctr"/>
            <a:r>
              <a:rPr lang="ru-RU" sz="4000" b="1" spc="50" dirty="0" smtClean="0">
                <a:ln w="19050" cmpd="sng">
                  <a:solidFill>
                    <a:srgbClr val="008000"/>
                  </a:solidFill>
                  <a:prstDash val="solid"/>
                </a:ln>
                <a:blipFill>
                  <a:blip r:embed="rId2"/>
                  <a:stretch>
                    <a:fillRect/>
                  </a:stretch>
                </a:blipFill>
                <a:effectLst/>
                <a:latin typeface="+mj-lt"/>
                <a:cs typeface="Arial" panose="020B0604020202020204" pitchFamily="34" charset="0"/>
              </a:rPr>
              <a:t>игольного </a:t>
            </a:r>
            <a:r>
              <a:rPr lang="ru-RU" sz="4000" b="1" spc="50" dirty="0">
                <a:ln w="19050" cmpd="sng">
                  <a:solidFill>
                    <a:srgbClr val="008000"/>
                  </a:solidFill>
                  <a:prstDash val="solid"/>
                </a:ln>
                <a:blipFill>
                  <a:blip r:embed="rId2"/>
                  <a:stretch>
                    <a:fillRect/>
                  </a:stretch>
                </a:blipFill>
                <a:effectLst/>
                <a:latin typeface="+mj-lt"/>
                <a:cs typeface="Arial" panose="020B0604020202020204" pitchFamily="34" charset="0"/>
              </a:rPr>
              <a:t>кружева</a:t>
            </a:r>
          </a:p>
        </p:txBody>
      </p:sp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5006752" y="3212976"/>
            <a:ext cx="3024336" cy="822305"/>
          </a:xfrm>
          <a:prstGeom prst="roundRect">
            <a:avLst>
              <a:gd name="adj" fmla="val 50000"/>
            </a:avLst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n w="12700">
                  <a:solidFill>
                    <a:srgbClr val="333399"/>
                  </a:solidFill>
                  <a:prstDash val="solid"/>
                </a:ln>
                <a:solidFill>
                  <a:srgbClr val="333399"/>
                </a:solidFill>
                <a:latin typeface="Gabriola" pitchFamily="82" charset="0"/>
                <a:hlinkClick r:id="rId4" action="ppaction://hlinksldjump"/>
              </a:rPr>
              <a:t>Европейское</a:t>
            </a:r>
            <a:endParaRPr lang="ru-RU" sz="3200" dirty="0">
              <a:ln w="12700">
                <a:solidFill>
                  <a:srgbClr val="333399"/>
                </a:solidFill>
                <a:prstDash val="solid"/>
              </a:ln>
              <a:solidFill>
                <a:srgbClr val="333399"/>
              </a:solidFill>
              <a:latin typeface="Gabriola" pitchFamily="82" charset="0"/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1091154" y="3212976"/>
            <a:ext cx="3024336" cy="822305"/>
          </a:xfrm>
          <a:prstGeom prst="roundRect">
            <a:avLst>
              <a:gd name="adj" fmla="val 50000"/>
            </a:avLst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n w="12700">
                  <a:solidFill>
                    <a:srgbClr val="333399"/>
                  </a:solidFill>
                  <a:prstDash val="solid"/>
                </a:ln>
                <a:solidFill>
                  <a:srgbClr val="333399"/>
                </a:solidFill>
                <a:latin typeface="Gabriola" pitchFamily="82" charset="0"/>
                <a:hlinkClick r:id="rId5" action="ppaction://hlinksldjump"/>
              </a:rPr>
              <a:t>Восточное</a:t>
            </a:r>
            <a:endParaRPr lang="ru-RU" sz="3200" dirty="0">
              <a:ln w="12700">
                <a:solidFill>
                  <a:srgbClr val="333399"/>
                </a:solidFill>
                <a:prstDash val="solid"/>
              </a:ln>
              <a:solidFill>
                <a:srgbClr val="333399"/>
              </a:solidFill>
              <a:latin typeface="Gabriola" pitchFamily="82" charset="0"/>
            </a:endParaRPr>
          </a:p>
        </p:txBody>
      </p:sp>
      <p:pic>
        <p:nvPicPr>
          <p:cNvPr id="5" name="Picture 3" descr="C:\Users\педагог5\Desktop\Новая папка\Венеция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080" y="4293096"/>
            <a:ext cx="2137600" cy="21108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611560" y="1772816"/>
            <a:ext cx="79208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В каждой стране </a:t>
            </a:r>
            <a:r>
              <a:rPr lang="ru-RU" sz="2000" dirty="0" smtClean="0"/>
              <a:t>игольное кружево приобрело </a:t>
            </a:r>
            <a:r>
              <a:rPr lang="ru-RU" sz="2000" dirty="0"/>
              <a:t>свой особый вид, были разработаны свои приемы шитья. Поэтому по внешнему виду можно определить, где кружево родилось. Чаще всего оно и носит название своей «родины»: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9822" y="4345484"/>
            <a:ext cx="2667000" cy="1981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0" name="Скругленный прямоугольник 9">
            <a:hlinkClick r:id="rId8" action="ppaction://hlinksldjump" highlightClick="1"/>
          </p:cNvPr>
          <p:cNvSpPr/>
          <p:nvPr/>
        </p:nvSpPr>
        <p:spPr>
          <a:xfrm>
            <a:off x="7524328" y="6453336"/>
            <a:ext cx="1437310" cy="288032"/>
          </a:xfrm>
          <a:prstGeom prst="roundRect">
            <a:avLst/>
          </a:prstGeom>
          <a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3">
                    <a:lumMod val="50000"/>
                  </a:schemeClr>
                </a:solidFill>
              </a:rPr>
              <a:t>СОДЕРЖАНИЕ</a:t>
            </a:r>
            <a:endParaRPr lang="ru-RU" sz="12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70380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62964"/>
            <a:ext cx="7058403" cy="707886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4000" b="1" spc="50" dirty="0" smtClean="0">
                <a:ln w="19050" cmpd="sng">
                  <a:solidFill>
                    <a:srgbClr val="008000"/>
                  </a:solidFill>
                  <a:prstDash val="solid"/>
                </a:ln>
                <a:blipFill>
                  <a:blip r:embed="rId2"/>
                  <a:stretch>
                    <a:fillRect/>
                  </a:stretch>
                </a:blipFill>
                <a:effectLst/>
                <a:latin typeface="+mj-lt"/>
                <a:cs typeface="Arial" panose="020B0604020202020204" pitchFamily="34" charset="0"/>
              </a:rPr>
              <a:t>Восточное кружево</a:t>
            </a:r>
            <a:endParaRPr lang="ru-RU" sz="4000" b="1" spc="50" dirty="0">
              <a:ln w="19050" cmpd="sng">
                <a:solidFill>
                  <a:srgbClr val="008000"/>
                </a:solidFill>
                <a:prstDash val="solid"/>
              </a:ln>
              <a:blipFill>
                <a:blip r:embed="rId2"/>
                <a:stretch>
                  <a:fillRect/>
                </a:stretch>
              </a:blipFill>
              <a:effectLst/>
              <a:latin typeface="+mj-lt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3" y="1412776"/>
            <a:ext cx="7560840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      Родиной плетёных кружев считается Ближний Восток. Материалом служили цветные шелковые нити. Плетение производилось при помощи иглы. Специалисты выделяют </a:t>
            </a:r>
            <a:r>
              <a:rPr lang="ru-RU" sz="2400" b="1" dirty="0" smtClean="0"/>
              <a:t>три вида</a:t>
            </a:r>
            <a:r>
              <a:rPr lang="ru-RU" sz="2400" dirty="0" smtClean="0"/>
              <a:t> этого кружева: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400" b="1" dirty="0" smtClean="0">
                <a:hlinkClick r:id="rId3" action="ppaction://hlinksldjump"/>
              </a:rPr>
              <a:t>армянское</a:t>
            </a:r>
            <a:r>
              <a:rPr lang="ru-RU" sz="2400" b="1" dirty="0" smtClean="0"/>
              <a:t>;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400" b="1" dirty="0" smtClean="0">
                <a:hlinkClick r:id="rId4" action="ppaction://hlinksldjump"/>
              </a:rPr>
              <a:t>палестинское</a:t>
            </a:r>
            <a:r>
              <a:rPr lang="ru-RU" sz="2400" b="1" dirty="0" smtClean="0"/>
              <a:t>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400" b="1" dirty="0" smtClean="0">
                <a:hlinkClick r:id="rId5" action="ppaction://hlinksldjump"/>
              </a:rPr>
              <a:t>собственно восточное </a:t>
            </a:r>
            <a:r>
              <a:rPr lang="ru-RU" sz="2400" dirty="0" smtClean="0"/>
              <a:t>(точные данные неизвестные). </a:t>
            </a:r>
          </a:p>
          <a:p>
            <a:pPr algn="just"/>
            <a:r>
              <a:rPr lang="ru-RU" sz="2400" dirty="0" smtClean="0"/>
              <a:t>     Все они схожи по </a:t>
            </a:r>
            <a:r>
              <a:rPr lang="ru-RU" sz="2400" b="1" dirty="0" smtClean="0"/>
              <a:t>технике исполнения</a:t>
            </a:r>
            <a:r>
              <a:rPr lang="ru-RU" sz="2400" dirty="0" smtClean="0"/>
              <a:t>, поэтому часто их объединяют под общим названием </a:t>
            </a:r>
            <a:r>
              <a:rPr lang="ru-RU" sz="2400" b="1" dirty="0" smtClean="0"/>
              <a:t>«узелковое кружево»</a:t>
            </a:r>
            <a:r>
              <a:rPr lang="ru-RU" sz="2400" dirty="0" smtClean="0"/>
              <a:t>.</a:t>
            </a:r>
            <a:r>
              <a:rPr lang="ru-RU" sz="2400" b="1" dirty="0" smtClean="0"/>
              <a:t> </a:t>
            </a:r>
            <a:r>
              <a:rPr lang="ru-RU" sz="2400" dirty="0" smtClean="0"/>
              <a:t>Различаются они способом исполнения узелков, скрепляющих прокладываемые нити. Разумеется, есть различия и в узорах. Используется для отделки носовых платков, небольших салфеток, белья.</a:t>
            </a:r>
          </a:p>
          <a:p>
            <a:endParaRPr lang="ru-RU" sz="2000" dirty="0"/>
          </a:p>
        </p:txBody>
      </p:sp>
      <p:sp>
        <p:nvSpPr>
          <p:cNvPr id="5" name="Скругленный прямоугольник 4">
            <a:hlinkClick r:id="rId6" action="ppaction://hlinksldjump" highlightClick="1"/>
          </p:cNvPr>
          <p:cNvSpPr/>
          <p:nvPr/>
        </p:nvSpPr>
        <p:spPr>
          <a:xfrm>
            <a:off x="6804248" y="6453336"/>
            <a:ext cx="2157390" cy="288032"/>
          </a:xfrm>
          <a:prstGeom prst="round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</a:rPr>
              <a:t>РАЗНОВИДНОСТИ   КРУЖЕВА</a:t>
            </a:r>
            <a:endParaRPr lang="ru-RU" sz="11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93436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62964"/>
            <a:ext cx="7058403" cy="646331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9050">
                  <a:noFill/>
                  <a:prstDash val="solid"/>
                </a:ln>
                <a:solidFill>
                  <a:srgbClr val="008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Армянское кружево</a:t>
            </a:r>
            <a:endParaRPr lang="ru-RU" sz="3600" b="1" dirty="0">
              <a:ln w="19050">
                <a:noFill/>
                <a:prstDash val="solid"/>
              </a:ln>
              <a:solidFill>
                <a:srgbClr val="008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050" name="Picture 2" descr="C:\Users\педагог5\Desktop\Новая папка\армян круж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24128" y="3502034"/>
            <a:ext cx="2662913" cy="1971155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bg1">
                <a:lumMod val="8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4" name="Picture 6" descr="C:\Users\педагог5\Desktop\Новая папка\кружево армянское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01055" y="3423917"/>
            <a:ext cx="4250805" cy="2525363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bg1">
                <a:lumMod val="8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771035" y="1268760"/>
            <a:ext cx="776002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По </a:t>
            </a:r>
            <a:r>
              <a:rPr lang="ru-RU" dirty="0"/>
              <a:t>своей структуре из-за достаточно больших промежутков между стежками напоминает сетку. От собственно восточного и палестинского кружева оно отличается более изысканным рисунком и богатством растительных мотивов. </a:t>
            </a:r>
            <a:r>
              <a:rPr lang="ru-RU" dirty="0" smtClean="0"/>
              <a:t>Ещё одной характерной особенностью этого кружева является рисунчатый край. </a:t>
            </a:r>
          </a:p>
          <a:p>
            <a:pPr algn="just"/>
            <a:r>
              <a:rPr lang="ru-RU" dirty="0" smtClean="0"/>
              <a:t>Чаще </a:t>
            </a:r>
            <a:r>
              <a:rPr lang="ru-RU" dirty="0"/>
              <a:t>всего его выработку начинают от кромки, иногда — от протянутой </a:t>
            </a:r>
            <a:r>
              <a:rPr lang="ru-RU" dirty="0" smtClean="0"/>
              <a:t>нити. </a:t>
            </a:r>
            <a:r>
              <a:rPr lang="ru-RU" dirty="0"/>
              <a:t> </a:t>
            </a:r>
          </a:p>
        </p:txBody>
      </p:sp>
      <p:sp>
        <p:nvSpPr>
          <p:cNvPr id="7" name="Скругленный прямоугольник 6">
            <a:hlinkClick r:id="rId4" action="ppaction://hlinksldjump" highlightClick="1"/>
          </p:cNvPr>
          <p:cNvSpPr/>
          <p:nvPr/>
        </p:nvSpPr>
        <p:spPr>
          <a:xfrm>
            <a:off x="7020272" y="6453336"/>
            <a:ext cx="1941366" cy="288032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3">
                    <a:lumMod val="50000"/>
                  </a:schemeClr>
                </a:solidFill>
              </a:rPr>
              <a:t>ВОСТОЧНОЕ КРУЖЕВО</a:t>
            </a:r>
            <a:endParaRPr lang="ru-RU" sz="12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41177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476672"/>
            <a:ext cx="7058403" cy="646331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9050">
                  <a:noFill/>
                  <a:prstDash val="solid"/>
                </a:ln>
                <a:solidFill>
                  <a:srgbClr val="008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Палестинское кружево</a:t>
            </a:r>
            <a:endParaRPr lang="ru-RU" sz="3600" b="1" dirty="0">
              <a:ln w="19050">
                <a:noFill/>
                <a:prstDash val="solid"/>
              </a:ln>
              <a:solidFill>
                <a:srgbClr val="008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075" name="Picture 3" descr="C:\Users\педагог5\Desktop\Новая папка\Палестинское кружево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3472494"/>
            <a:ext cx="2126443" cy="2828169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bg1">
                <a:lumMod val="8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6" name="Picture 4" descr="C:\Users\педагог5\Desktop\Новая папка\палест кружево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1880" y="3787660"/>
            <a:ext cx="2872486" cy="2288414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bg1">
                <a:lumMod val="8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Рисунок 5" descr="http://club.season.ru/index.php?act=Attach&amp;type=post&amp;id=37075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76273" y="3759600"/>
            <a:ext cx="1781694" cy="1798820"/>
          </a:xfrm>
          <a:prstGeom prst="rect">
            <a:avLst/>
          </a:prstGeom>
          <a:noFill/>
          <a:ln w="19050">
            <a:solidFill>
              <a:schemeClr val="bg1">
                <a:lumMod val="85000"/>
              </a:schemeClr>
            </a:solidFill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755577" y="1340768"/>
            <a:ext cx="780239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Для выполнения кружева этого вида берут льняные или шелковые нити и выбирают простой, незатейливый орнамент. В большинстве случаев его изготовление начинают от сдвоенной нити и лишь изредка для этого используют </a:t>
            </a:r>
            <a:r>
              <a:rPr lang="ru-RU" dirty="0" smtClean="0"/>
              <a:t>кромку. Шитье </a:t>
            </a:r>
            <a:r>
              <a:rPr lang="ru-RU" dirty="0"/>
              <a:t>ведут как слева направо, так и справа налево, делая большие промежутки между стежками, образующими дужки и многочисленные глазки. Дужки и глазки соединяются в веерообразный рисунок и придают кружеву особую воздушность и </a:t>
            </a:r>
            <a:r>
              <a:rPr lang="ru-RU" dirty="0" smtClean="0"/>
              <a:t>легкость.</a:t>
            </a:r>
            <a:endParaRPr lang="ru-RU" dirty="0"/>
          </a:p>
        </p:txBody>
      </p:sp>
      <p:sp>
        <p:nvSpPr>
          <p:cNvPr id="8" name="Скругленный прямоугольник 7">
            <a:hlinkClick r:id="rId5" action="ppaction://hlinksldjump" highlightClick="1"/>
          </p:cNvPr>
          <p:cNvSpPr/>
          <p:nvPr/>
        </p:nvSpPr>
        <p:spPr>
          <a:xfrm>
            <a:off x="7020272" y="6453336"/>
            <a:ext cx="1941366" cy="288032"/>
          </a:xfrm>
          <a:prstGeom prst="round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3">
                    <a:lumMod val="50000"/>
                  </a:schemeClr>
                </a:solidFill>
              </a:rPr>
              <a:t>ВОСТОЧНОЕ КРУЖЕВО</a:t>
            </a:r>
            <a:endParaRPr lang="ru-RU" sz="12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543018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3" y="435255"/>
            <a:ext cx="7488832" cy="646331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9050">
                  <a:noFill/>
                  <a:prstDash val="solid"/>
                </a:ln>
                <a:solidFill>
                  <a:srgbClr val="008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Собственно восточное кружево</a:t>
            </a:r>
            <a:endParaRPr lang="ru-RU" sz="3600" b="1" dirty="0">
              <a:ln w="19050">
                <a:noFill/>
                <a:prstDash val="solid"/>
              </a:ln>
              <a:solidFill>
                <a:srgbClr val="008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Picture 2" descr="C:\Users\педагог5\Desktop\2_083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85867" y="3356992"/>
            <a:ext cx="3765368" cy="29726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8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655984" y="1195011"/>
            <a:ext cx="783203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Наиболее простым можно считать «собственно </a:t>
            </a:r>
            <a:r>
              <a:rPr lang="ru-RU" dirty="0"/>
              <a:t>восточное </a:t>
            </a:r>
            <a:r>
              <a:rPr lang="ru-RU" dirty="0" smtClean="0"/>
              <a:t>кружево». Оно </a:t>
            </a:r>
            <a:r>
              <a:rPr lang="ru-RU" dirty="0"/>
              <a:t>чаще всего </a:t>
            </a:r>
            <a:r>
              <a:rPr lang="ru-RU" dirty="0" smtClean="0"/>
              <a:t>бывает многоцветным. Для </a:t>
            </a:r>
            <a:r>
              <a:rPr lang="ru-RU" dirty="0"/>
              <a:t>его изготовления используют в основном шелковые нити. Выработку начинают либо от края ткани, либо от протянутой нити, прокладывая стежки сначала слева направо, потом в обратном направлении, затем снова слева направо и т. д. В качестве орнамента используют простые геометрические фигуры (треугольник и четырехугольник), а также ленточки, дужки, </a:t>
            </a:r>
            <a:r>
              <a:rPr lang="ru-RU" dirty="0" err="1"/>
              <a:t>бриды</a:t>
            </a:r>
            <a:r>
              <a:rPr lang="ru-RU" dirty="0"/>
              <a:t>.</a:t>
            </a:r>
          </a:p>
        </p:txBody>
      </p:sp>
      <p:sp>
        <p:nvSpPr>
          <p:cNvPr id="6" name="Скругленный прямоугольник 5">
            <a:hlinkClick r:id="rId3" action="ppaction://hlinksldjump" highlightClick="1"/>
          </p:cNvPr>
          <p:cNvSpPr/>
          <p:nvPr/>
        </p:nvSpPr>
        <p:spPr>
          <a:xfrm>
            <a:off x="7020272" y="6453336"/>
            <a:ext cx="1941366" cy="288032"/>
          </a:xfrm>
          <a:prstGeom prst="round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3">
                    <a:lumMod val="50000"/>
                  </a:schemeClr>
                </a:solidFill>
              </a:rPr>
              <a:t>ВОСТОЧНОЕ КРУЖЕВО</a:t>
            </a:r>
            <a:endParaRPr lang="ru-RU" sz="12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16001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04664"/>
            <a:ext cx="7058403" cy="707886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4000" b="1" spc="50" dirty="0" smtClean="0">
                <a:ln w="19050" cmpd="sng">
                  <a:solidFill>
                    <a:srgbClr val="008000"/>
                  </a:solidFill>
                  <a:prstDash val="solid"/>
                </a:ln>
                <a:blipFill>
                  <a:blip r:embed="rId2"/>
                  <a:stretch>
                    <a:fillRect/>
                  </a:stretch>
                </a:blipFill>
                <a:effectLst/>
              </a:rPr>
              <a:t>Европейское кружево</a:t>
            </a:r>
            <a:endParaRPr lang="ru-RU" sz="4000" b="1" spc="50" dirty="0">
              <a:ln w="19050" cmpd="sng">
                <a:solidFill>
                  <a:srgbClr val="008000"/>
                </a:solidFill>
                <a:prstDash val="solid"/>
              </a:ln>
              <a:blipFill>
                <a:blip r:embed="rId2"/>
                <a:stretch>
                  <a:fillRect/>
                </a:stretch>
              </a:blip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1340768"/>
            <a:ext cx="81369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175608"/>
            <a:ext cx="7634467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Все виды кружев, объединённые под общим названием «Европейское кружево» шьются </a:t>
            </a:r>
            <a:r>
              <a:rPr lang="ru-RU" sz="2400" dirty="0" smtClean="0"/>
              <a:t>одинаково, представляют </a:t>
            </a:r>
            <a:r>
              <a:rPr lang="ru-RU" sz="2400" dirty="0"/>
              <a:t>собой ажурный орнамент, созданный путем различного переплетения нитей и существующий самостоятельно, без какой-либо тканой основы.</a:t>
            </a:r>
          </a:p>
          <a:p>
            <a:pPr algn="just"/>
            <a:r>
              <a:rPr lang="ru-RU" sz="2400" dirty="0"/>
              <a:t>Обычно работа над ними подразделяется на несколько этапов, включая: 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400" dirty="0"/>
              <a:t>подготовительную работу;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400" dirty="0"/>
              <a:t>заполнение форм разделками;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400" dirty="0"/>
              <a:t>заполнение </a:t>
            </a:r>
            <a:r>
              <a:rPr lang="ru-RU" sz="2400" dirty="0" err="1"/>
              <a:t>бридами</a:t>
            </a:r>
            <a:r>
              <a:rPr lang="ru-RU" sz="2400" dirty="0"/>
              <a:t> и сетками пространства между формами;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400" dirty="0"/>
              <a:t>выполнение рельефа;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400" dirty="0"/>
              <a:t>соединение частей кружев и снятие его с подложки. </a:t>
            </a:r>
          </a:p>
          <a:p>
            <a:pPr fontAlgn="t"/>
            <a:r>
              <a:rPr lang="ru-RU" sz="2400" dirty="0"/>
              <a:t>Каждая деталь закреплена вручную отдельным узелком. </a:t>
            </a:r>
          </a:p>
        </p:txBody>
      </p:sp>
    </p:spTree>
    <p:extLst>
      <p:ext uri="{BB962C8B-B14F-4D97-AF65-F5344CB8AC3E}">
        <p14:creationId xmlns:p14="http://schemas.microsoft.com/office/powerpoint/2010/main" val="2982073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548680"/>
            <a:ext cx="7058403" cy="646331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9050">
                  <a:noFill/>
                  <a:prstDash val="solid"/>
                </a:ln>
                <a:solidFill>
                  <a:srgbClr val="008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Датское кружево «</a:t>
            </a:r>
            <a:r>
              <a:rPr lang="ru-RU" sz="3600" b="1" dirty="0" err="1" smtClean="0">
                <a:ln w="19050">
                  <a:noFill/>
                  <a:prstDash val="solid"/>
                </a:ln>
                <a:solidFill>
                  <a:srgbClr val="008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Хедебо</a:t>
            </a:r>
            <a:r>
              <a:rPr lang="ru-RU" sz="3600" b="1" dirty="0" smtClean="0">
                <a:ln w="19050">
                  <a:noFill/>
                  <a:prstDash val="solid"/>
                </a:ln>
                <a:solidFill>
                  <a:srgbClr val="008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»</a:t>
            </a:r>
            <a:endParaRPr lang="ru-RU" sz="3600" b="1" dirty="0">
              <a:ln w="19050">
                <a:noFill/>
                <a:prstDash val="solid"/>
              </a:ln>
              <a:solidFill>
                <a:srgbClr val="008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484784"/>
            <a:ext cx="799288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       </a:t>
            </a:r>
            <a:r>
              <a:rPr lang="ru-RU" sz="2000" dirty="0" err="1" smtClean="0"/>
              <a:t>Хедебо</a:t>
            </a:r>
            <a:r>
              <a:rPr lang="ru-RU" sz="2000" dirty="0" smtClean="0"/>
              <a:t> </a:t>
            </a:r>
            <a:r>
              <a:rPr lang="ru-RU" sz="2000" dirty="0"/>
              <a:t>- название местечка в Дании. </a:t>
            </a:r>
            <a:r>
              <a:rPr lang="ru-RU" sz="2000" dirty="0" smtClean="0"/>
              <a:t>Для </a:t>
            </a:r>
            <a:r>
              <a:rPr lang="ru-RU" sz="2000" dirty="0"/>
              <a:t>его незатейливого орнамента характерны геометрические и стилизованные растительные мотивы. Применяет это кружево для отделки края ткани или других ее частей. Самые распространенные </a:t>
            </a:r>
            <a:r>
              <a:rPr lang="ru-RU" sz="2000" b="1" dirty="0"/>
              <a:t>элементы — зубцы и дуги</a:t>
            </a:r>
            <a:r>
              <a:rPr lang="ru-RU" sz="2000" dirty="0"/>
              <a:t>. Узор обычно геометрический, лишь изредка — </a:t>
            </a:r>
            <a:r>
              <a:rPr lang="ru-RU" sz="2000" b="1" dirty="0"/>
              <a:t>стилизованные листья и </a:t>
            </a:r>
            <a:r>
              <a:rPr lang="ru-RU" sz="2000" b="1" dirty="0" smtClean="0"/>
              <a:t>розетки.</a:t>
            </a:r>
            <a:r>
              <a:rPr lang="ru-RU" sz="2000" dirty="0"/>
              <a:t> </a:t>
            </a:r>
            <a:r>
              <a:rPr lang="ru-RU" sz="2000" dirty="0" smtClean="0"/>
              <a:t>Для </a:t>
            </a:r>
            <a:r>
              <a:rPr lang="ru-RU" sz="2000" dirty="0"/>
              <a:t>этого вида работ использовались льняные </a:t>
            </a:r>
            <a:r>
              <a:rPr lang="ru-RU" sz="2000" dirty="0" smtClean="0"/>
              <a:t>нитки.</a:t>
            </a:r>
            <a:endParaRPr lang="ru-RU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3789040"/>
            <a:ext cx="3366703" cy="2390359"/>
          </a:xfrm>
          <a:prstGeom prst="rect">
            <a:avLst/>
          </a:prstGeom>
          <a:ln w="1905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99592" y="4077072"/>
            <a:ext cx="3364717" cy="2004536"/>
          </a:xfrm>
          <a:prstGeom prst="rect">
            <a:avLst/>
          </a:prstGeom>
          <a:ln w="1905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435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76672"/>
            <a:ext cx="7058403" cy="646331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n w="19050">
                  <a:noFill/>
                  <a:prstDash val="solid"/>
                </a:ln>
                <a:solidFill>
                  <a:srgbClr val="008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</a:t>
            </a:r>
            <a:r>
              <a:rPr lang="ru-RU" sz="3600" b="1" dirty="0" smtClean="0">
                <a:ln w="19050">
                  <a:noFill/>
                  <a:prstDash val="solid"/>
                </a:ln>
                <a:solidFill>
                  <a:srgbClr val="008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спанское кружево</a:t>
            </a:r>
            <a:endParaRPr lang="ru-RU" sz="3600" b="1" dirty="0">
              <a:ln w="19050">
                <a:noFill/>
                <a:prstDash val="solid"/>
              </a:ln>
              <a:solidFill>
                <a:srgbClr val="008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1340768"/>
            <a:ext cx="741682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       Это </a:t>
            </a:r>
            <a:r>
              <a:rPr lang="ru-RU" sz="2000" dirty="0"/>
              <a:t>кружево отличает </a:t>
            </a:r>
            <a:r>
              <a:rPr lang="ru-RU" sz="2000" b="1" dirty="0"/>
              <a:t>цветное многообразие</a:t>
            </a:r>
            <a:r>
              <a:rPr lang="ru-RU" sz="2000" dirty="0"/>
              <a:t>, а также применение шелковых и металлизированных нитей. Так, например, для гипюра используют </a:t>
            </a:r>
            <a:r>
              <a:rPr lang="ru-RU" sz="2000" b="1" dirty="0"/>
              <a:t>специальную нить — </a:t>
            </a:r>
            <a:r>
              <a:rPr lang="ru-RU" sz="2000" b="1" dirty="0" err="1"/>
              <a:t>бизу</a:t>
            </a:r>
            <a:r>
              <a:rPr lang="ru-RU" sz="2000" dirty="0"/>
              <a:t>, отличающуюся прочностью и обвитую шелком или тончайшей металлической проволочкой. При изготовлении гипюра требуется </a:t>
            </a:r>
            <a:r>
              <a:rPr lang="ru-RU" sz="2000" dirty="0" smtClean="0"/>
              <a:t>знание техники плетения</a:t>
            </a:r>
            <a:r>
              <a:rPr lang="ru-RU" sz="2000" dirty="0"/>
              <a:t>, и шитья. Шитый гипюр называют также </a:t>
            </a:r>
            <a:r>
              <a:rPr lang="ru-RU" sz="2000" b="1" dirty="0"/>
              <a:t>филигранным кружевом</a:t>
            </a:r>
            <a:r>
              <a:rPr lang="ru-RU" sz="2000" dirty="0"/>
              <a:t>.</a:t>
            </a:r>
          </a:p>
        </p:txBody>
      </p:sp>
      <p:pic>
        <p:nvPicPr>
          <p:cNvPr id="1033" name="Picture 9" descr="C:\Users\педагог5\Desktop\Новая папка\Испанское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3717032"/>
            <a:ext cx="3691508" cy="2771869"/>
          </a:xfrm>
          <a:prstGeom prst="rect">
            <a:avLst/>
          </a:prstGeom>
          <a:ln w="19050">
            <a:solidFill>
              <a:schemeClr val="bg1">
                <a:lumMod val="8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422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3131840" y="1700808"/>
            <a:ext cx="2928958" cy="1168539"/>
          </a:xfrm>
          <a:prstGeom prst="roundRect">
            <a:avLst>
              <a:gd name="adj" fmla="val 50000"/>
            </a:avLst>
          </a:prstGeom>
          <a:solidFill>
            <a:srgbClr val="FFFF99">
              <a:alpha val="86000"/>
            </a:srgbClr>
          </a:solidFill>
          <a:ln>
            <a:noFill/>
          </a:ln>
          <a:effectLst>
            <a:softEdge rad="1270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n w="12700">
                  <a:solidFill>
                    <a:srgbClr val="0B7F3F"/>
                  </a:solidFill>
                  <a:prstDash val="solid"/>
                </a:ln>
                <a:solidFill>
                  <a:srgbClr val="0B7F3F"/>
                </a:solidFill>
              </a:rPr>
              <a:t>Из истории кружева</a:t>
            </a:r>
            <a:endParaRPr lang="ru-RU" sz="2400" dirty="0">
              <a:ln w="12700">
                <a:solidFill>
                  <a:srgbClr val="0B7F3F"/>
                </a:solidFill>
                <a:prstDash val="solid"/>
              </a:ln>
              <a:solidFill>
                <a:srgbClr val="0B7F3F"/>
              </a:solidFill>
            </a:endParaRPr>
          </a:p>
        </p:txBody>
      </p:sp>
      <p:sp>
        <p:nvSpPr>
          <p:cNvPr id="7" name="Скругленный прямоугольник 6">
            <a:hlinkClick r:id="rId4" action="ppaction://hlinksldjump"/>
          </p:cNvPr>
          <p:cNvSpPr/>
          <p:nvPr/>
        </p:nvSpPr>
        <p:spPr>
          <a:xfrm>
            <a:off x="611560" y="2924944"/>
            <a:ext cx="2928958" cy="1168539"/>
          </a:xfrm>
          <a:prstGeom prst="roundRect">
            <a:avLst>
              <a:gd name="adj" fmla="val 50000"/>
            </a:avLst>
          </a:prstGeom>
          <a:solidFill>
            <a:srgbClr val="FFFF99">
              <a:alpha val="86000"/>
            </a:srgbClr>
          </a:solidFill>
          <a:ln>
            <a:noFill/>
          </a:ln>
          <a:effectLst>
            <a:softEdge rad="1270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n w="12700">
                  <a:solidFill>
                    <a:srgbClr val="0B7F3F"/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</a:rPr>
              <a:t>Разновидности  кружева</a:t>
            </a:r>
            <a:endParaRPr lang="ru-RU" sz="2400" dirty="0">
              <a:ln w="12700">
                <a:solidFill>
                  <a:srgbClr val="0B7F3F"/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Скругленный прямоугольник 7">
            <a:hlinkClick r:id="rId5" action="ppaction://hlinksldjump"/>
          </p:cNvPr>
          <p:cNvSpPr/>
          <p:nvPr/>
        </p:nvSpPr>
        <p:spPr>
          <a:xfrm>
            <a:off x="5652120" y="2924944"/>
            <a:ext cx="2928958" cy="1168539"/>
          </a:xfrm>
          <a:prstGeom prst="roundRect">
            <a:avLst>
              <a:gd name="adj" fmla="val 50000"/>
            </a:avLst>
          </a:prstGeom>
          <a:solidFill>
            <a:srgbClr val="FFFF99">
              <a:alpha val="86000"/>
            </a:srgbClr>
          </a:solidFill>
          <a:ln>
            <a:noFill/>
          </a:ln>
          <a:effectLst>
            <a:softEdge rad="1270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n w="12700">
                  <a:solidFill>
                    <a:srgbClr val="0B7F3F"/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</a:rPr>
              <a:t>Игольное кружево сегодня</a:t>
            </a:r>
            <a:endParaRPr lang="ru-RU" sz="2400" dirty="0">
              <a:ln w="12700">
                <a:solidFill>
                  <a:srgbClr val="0B7F3F"/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94161" y="836712"/>
            <a:ext cx="485709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spc="50" dirty="0" smtClean="0">
                <a:ln w="19050" cmpd="sng">
                  <a:solidFill>
                    <a:srgbClr val="008000"/>
                  </a:solidFill>
                  <a:prstDash val="solid"/>
                </a:ln>
                <a:blipFill>
                  <a:blip r:embed="rId6"/>
                  <a:stretch>
                    <a:fillRect/>
                  </a:stretch>
                </a:blipFill>
                <a:cs typeface="Arial" panose="020B0604020202020204" pitchFamily="34" charset="0"/>
              </a:rPr>
              <a:t>Игольное кружево</a:t>
            </a:r>
            <a:endParaRPr lang="ru-RU" sz="4400" b="1" spc="50" dirty="0">
              <a:ln w="19050" cmpd="sng">
                <a:solidFill>
                  <a:srgbClr val="008000"/>
                </a:solidFill>
                <a:prstDash val="solid"/>
              </a:ln>
              <a:blipFill>
                <a:blip r:embed="rId6"/>
                <a:stretch>
                  <a:fillRect/>
                </a:stretch>
              </a:blipFill>
              <a:cs typeface="Arial" panose="020B0604020202020204" pitchFamily="34" charset="0"/>
            </a:endParaRPr>
          </a:p>
        </p:txBody>
      </p:sp>
      <p:sp>
        <p:nvSpPr>
          <p:cNvPr id="10" name="Скругленный прямоугольник 9">
            <a:hlinkClick r:id="" action="ppaction://hlinkshowjump?jump=endshow" highlightClick="1"/>
          </p:cNvPr>
          <p:cNvSpPr/>
          <p:nvPr/>
        </p:nvSpPr>
        <p:spPr>
          <a:xfrm>
            <a:off x="7812360" y="6381328"/>
            <a:ext cx="1005262" cy="216024"/>
          </a:xfrm>
          <a:prstGeom prst="round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</a:rPr>
              <a:t>ВЫХОД</a:t>
            </a:r>
            <a:endParaRPr lang="ru-RU" sz="1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Управляющая кнопка: документ 10">
            <a:hlinkClick r:id="rId8" action="ppaction://hlinksldjump" highlightClick="1"/>
          </p:cNvPr>
          <p:cNvSpPr/>
          <p:nvPr/>
        </p:nvSpPr>
        <p:spPr>
          <a:xfrm>
            <a:off x="8100392" y="5661248"/>
            <a:ext cx="360040" cy="504056"/>
          </a:xfrm>
          <a:prstGeom prst="actionButtonDocument">
            <a:avLst/>
          </a:prstGeom>
          <a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75856" y="3933056"/>
            <a:ext cx="2736304" cy="2304256"/>
          </a:xfrm>
          <a:prstGeom prst="roundRect">
            <a:avLst>
              <a:gd name="adj" fmla="val 32658"/>
            </a:avLst>
          </a:prstGeom>
          <a:solidFill>
            <a:srgbClr val="FFFF99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rgbClr val="006600"/>
              </a:solidFill>
            </a:endParaRPr>
          </a:p>
          <a:p>
            <a:pPr algn="ctr"/>
            <a:endParaRPr lang="ru-RU" sz="2400" b="1" dirty="0" smtClean="0">
              <a:solidFill>
                <a:srgbClr val="006600"/>
              </a:solidFill>
            </a:endParaRPr>
          </a:p>
          <a:p>
            <a:pPr algn="ctr"/>
            <a:endParaRPr lang="ru-RU" sz="2400" b="1" dirty="0" smtClean="0">
              <a:solidFill>
                <a:srgbClr val="006600"/>
              </a:solidFill>
            </a:endParaRPr>
          </a:p>
          <a:p>
            <a:r>
              <a:rPr lang="ru-RU" sz="2400" b="1" dirty="0" smtClean="0">
                <a:solidFill>
                  <a:srgbClr val="006600"/>
                </a:solidFill>
              </a:rPr>
              <a:t>  </a:t>
            </a:r>
          </a:p>
          <a:p>
            <a:pPr algn="ctr"/>
            <a:r>
              <a:rPr lang="ru-RU" sz="2400" b="1" dirty="0" smtClean="0">
                <a:solidFill>
                  <a:srgbClr val="006600"/>
                </a:solidFill>
              </a:rPr>
              <a:t>Мастер-класс</a:t>
            </a:r>
            <a:endParaRPr lang="ru-RU" sz="2400" b="1" dirty="0">
              <a:solidFill>
                <a:srgbClr val="006600"/>
              </a:solidFill>
            </a:endParaRPr>
          </a:p>
        </p:txBody>
      </p:sp>
      <p:graphicFrame>
        <p:nvGraphicFramePr>
          <p:cNvPr id="13" name="Объект 12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0367334"/>
              </p:ext>
            </p:extLst>
          </p:nvPr>
        </p:nvGraphicFramePr>
        <p:xfrm>
          <a:off x="3779838" y="4221163"/>
          <a:ext cx="1852612" cy="1390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Презентация" r:id="rId11" imgW="4570501" imgH="3427618" progId="PowerPoint.ShowMacroEnabled.12">
                  <p:embed/>
                </p:oleObj>
              </mc:Choice>
              <mc:Fallback>
                <p:oleObj name="Презентация" r:id="rId11" imgW="4570501" imgH="3427618" progId="PowerPoint.ShowMacroEnabled.12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838" y="4221163"/>
                        <a:ext cx="1852612" cy="139065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008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1305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76672"/>
            <a:ext cx="7058403" cy="1200329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9050">
                  <a:noFill/>
                  <a:prstDash val="solid"/>
                </a:ln>
                <a:solidFill>
                  <a:srgbClr val="008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Итальянское кружево «</a:t>
            </a:r>
            <a:r>
              <a:rPr lang="ru-RU" sz="3600" b="1" dirty="0" err="1" smtClean="0">
                <a:ln w="19050">
                  <a:noFill/>
                  <a:prstDash val="solid"/>
                </a:ln>
                <a:solidFill>
                  <a:srgbClr val="008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ретичелла</a:t>
            </a:r>
            <a:r>
              <a:rPr lang="ru-RU" sz="3600" b="1" dirty="0" smtClean="0">
                <a:ln w="19050">
                  <a:noFill/>
                  <a:prstDash val="solid"/>
                </a:ln>
                <a:solidFill>
                  <a:srgbClr val="008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»</a:t>
            </a:r>
            <a:endParaRPr lang="ru-RU" sz="3600" b="1" dirty="0">
              <a:ln w="19050">
                <a:noFill/>
                <a:prstDash val="solid"/>
              </a:ln>
              <a:solidFill>
                <a:srgbClr val="008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805199"/>
            <a:ext cx="75608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 </a:t>
            </a:r>
            <a:r>
              <a:rPr lang="ru-RU" dirty="0" smtClean="0"/>
              <a:t>   </a:t>
            </a:r>
            <a:r>
              <a:rPr lang="ru-RU" sz="2000" dirty="0" smtClean="0"/>
              <a:t>Одним </a:t>
            </a:r>
            <a:r>
              <a:rPr lang="ru-RU" sz="2000" dirty="0"/>
              <a:t>из самых старинных кружев является итальянское кружево "</a:t>
            </a:r>
            <a:r>
              <a:rPr lang="ru-RU" sz="2000" dirty="0" err="1"/>
              <a:t>ретичелла</a:t>
            </a:r>
            <a:r>
              <a:rPr lang="ru-RU" sz="2000" dirty="0"/>
              <a:t>". </a:t>
            </a:r>
            <a:r>
              <a:rPr lang="ru-RU" sz="2000" b="1" dirty="0"/>
              <a:t>"</a:t>
            </a:r>
            <a:r>
              <a:rPr lang="ru-RU" sz="2000" b="1" dirty="0" err="1"/>
              <a:t>Ретичелла</a:t>
            </a:r>
            <a:r>
              <a:rPr lang="ru-RU" sz="2000" b="1" dirty="0"/>
              <a:t>"</a:t>
            </a:r>
            <a:r>
              <a:rPr lang="ru-RU" sz="2000" dirty="0"/>
              <a:t> по-итальянски означает просто </a:t>
            </a:r>
            <a:r>
              <a:rPr lang="ru-RU" sz="2000" b="1" dirty="0"/>
              <a:t>"сеточка"</a:t>
            </a:r>
            <a:r>
              <a:rPr lang="ru-RU" sz="2000" dirty="0"/>
              <a:t>. Это кружево изготавливается по тому же принципу, что и ирландское, с использованием тех же приемов и отличается только рисунком. В нем </a:t>
            </a:r>
            <a:r>
              <a:rPr lang="ru-RU" sz="2000" b="1" dirty="0"/>
              <a:t>используются</a:t>
            </a:r>
            <a:r>
              <a:rPr lang="ru-RU" sz="2000" dirty="0"/>
              <a:t> </a:t>
            </a:r>
            <a:r>
              <a:rPr lang="ru-RU" sz="2000" b="1" dirty="0"/>
              <a:t>правильные геометрические формы - круг, треугольник, квадрат</a:t>
            </a:r>
            <a:r>
              <a:rPr lang="ru-RU" sz="2000" dirty="0"/>
              <a:t> - в различных </a:t>
            </a:r>
            <a:r>
              <a:rPr lang="ru-RU" sz="2000" dirty="0" smtClean="0"/>
              <a:t>сочетаниях.</a:t>
            </a:r>
            <a:endParaRPr lang="ru-RU" sz="2000" dirty="0"/>
          </a:p>
        </p:txBody>
      </p:sp>
      <p:pic>
        <p:nvPicPr>
          <p:cNvPr id="2050" name="Picture 2" descr="C:\Users\педагог5\Desktop\Новая папка\Ратичела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3446" y="3992373"/>
            <a:ext cx="3628978" cy="2134269"/>
          </a:xfrm>
          <a:prstGeom prst="rect">
            <a:avLst/>
          </a:prstGeom>
          <a:ln w="19050">
            <a:solidFill>
              <a:schemeClr val="bg1">
                <a:lumMod val="8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088" y="4080722"/>
            <a:ext cx="2808312" cy="1957569"/>
          </a:xfrm>
          <a:prstGeom prst="rect">
            <a:avLst/>
          </a:prstGeom>
          <a:ln w="19050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259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620688"/>
            <a:ext cx="7058403" cy="646331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9050">
                  <a:noFill/>
                  <a:prstDash val="solid"/>
                </a:ln>
                <a:solidFill>
                  <a:srgbClr val="008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Венецианские кружева</a:t>
            </a:r>
            <a:endParaRPr lang="ru-RU" sz="3600" b="1" dirty="0">
              <a:ln w="19050">
                <a:noFill/>
                <a:prstDash val="solid"/>
              </a:ln>
              <a:solidFill>
                <a:srgbClr val="008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33411" y="1484784"/>
            <a:ext cx="756084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       Кружево </a:t>
            </a:r>
            <a:r>
              <a:rPr lang="ru-RU" sz="2000" dirty="0"/>
              <a:t>впервые появилось в 1363 году в Италии и стало очень популярным, сельские девушки-мастерицы плели его по всей </a:t>
            </a:r>
            <a:r>
              <a:rPr lang="ru-RU" sz="2000" dirty="0" smtClean="0"/>
              <a:t>стране. В </a:t>
            </a:r>
            <a:r>
              <a:rPr lang="ru-RU" sz="2000" dirty="0"/>
              <a:t>Венеции его делали из </a:t>
            </a:r>
            <a:r>
              <a:rPr lang="ru-RU" sz="2000" b="1" dirty="0"/>
              <a:t>тончайших нитей, вплетая конский волос</a:t>
            </a:r>
            <a:r>
              <a:rPr lang="ru-RU" sz="2000" dirty="0"/>
              <a:t>, чтобы рисунок получился рельефным. В Милане и Фландрии получила широкую известность техника </a:t>
            </a:r>
            <a:r>
              <a:rPr lang="ru-RU" sz="2000" dirty="0" err="1"/>
              <a:t>point</a:t>
            </a:r>
            <a:r>
              <a:rPr lang="ru-RU" sz="2000" dirty="0"/>
              <a:t> </a:t>
            </a:r>
            <a:r>
              <a:rPr lang="ru-RU" sz="2000" dirty="0" err="1"/>
              <a:t>de</a:t>
            </a:r>
            <a:r>
              <a:rPr lang="ru-RU" sz="2000" dirty="0"/>
              <a:t> </a:t>
            </a:r>
            <a:r>
              <a:rPr lang="ru-RU" sz="2000" dirty="0" err="1"/>
              <a:t>rose</a:t>
            </a:r>
            <a:r>
              <a:rPr lang="ru-RU" sz="2000" dirty="0"/>
              <a:t> </a:t>
            </a:r>
            <a:r>
              <a:rPr lang="ru-RU" sz="2000" b="1" dirty="0"/>
              <a:t>(</a:t>
            </a:r>
            <a:r>
              <a:rPr lang="ru-RU" sz="2000" b="1" dirty="0" err="1"/>
              <a:t>пойнт</a:t>
            </a:r>
            <a:r>
              <a:rPr lang="ru-RU" sz="2000" b="1" dirty="0"/>
              <a:t>-де-</a:t>
            </a:r>
            <a:r>
              <a:rPr lang="ru-RU" sz="2000" b="1" dirty="0" err="1"/>
              <a:t>роуз</a:t>
            </a:r>
            <a:r>
              <a:rPr lang="ru-RU" sz="2000" b="1" dirty="0"/>
              <a:t>), когда плетут мелкие деликатные цветы, листики и побеги растений</a:t>
            </a:r>
            <a:r>
              <a:rPr lang="ru-RU" sz="2000" dirty="0"/>
              <a:t>, соединяют их мелкими зубчиками </a:t>
            </a:r>
            <a:r>
              <a:rPr lang="ru-RU" sz="2000" dirty="0" err="1"/>
              <a:t>piko</a:t>
            </a:r>
            <a:r>
              <a:rPr lang="ru-RU" sz="2000" dirty="0"/>
              <a:t> и получается </a:t>
            </a:r>
            <a:r>
              <a:rPr lang="ru-RU" sz="2000" b="1" dirty="0"/>
              <a:t>тонкий рельефный гипюр</a:t>
            </a:r>
            <a:r>
              <a:rPr lang="ru-RU" sz="2000" dirty="0"/>
              <a:t>.</a:t>
            </a:r>
          </a:p>
        </p:txBody>
      </p:sp>
      <p:pic>
        <p:nvPicPr>
          <p:cNvPr id="4098" name="Picture 2" descr="C:\Users\педагог5\Desktop\Новая папка\веницианское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3411" y="4301058"/>
            <a:ext cx="2017033" cy="1899250"/>
          </a:xfrm>
          <a:prstGeom prst="rect">
            <a:avLst/>
          </a:prstGeom>
          <a:ln w="19050">
            <a:solidFill>
              <a:schemeClr val="bg1">
                <a:lumMod val="8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C:\Documents and Settings\Admin\Рабочий стол\76320179_large_0_1f1d2_f608845_XL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088" y="4145803"/>
            <a:ext cx="3237215" cy="2049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Documents and Settings\Admin\Рабочий стол\Векницианско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53073" y="4256607"/>
            <a:ext cx="1991618" cy="1943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14611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476672"/>
            <a:ext cx="7058403" cy="646331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2700">
                  <a:noFill/>
                  <a:prstDash val="solid"/>
                </a:ln>
                <a:solidFill>
                  <a:srgbClr val="008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Бельгийское кружево</a:t>
            </a:r>
            <a:endParaRPr lang="ru-RU" sz="3600" b="1" dirty="0">
              <a:ln w="12700">
                <a:noFill/>
                <a:prstDash val="solid"/>
              </a:ln>
              <a:solidFill>
                <a:srgbClr val="008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64397" y="1340768"/>
            <a:ext cx="75608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      Бельгийский </a:t>
            </a:r>
            <a:r>
              <a:rPr lang="ru-RU" sz="2000" dirty="0"/>
              <a:t>город Брюгге уже несколько веков является синонимом </a:t>
            </a:r>
            <a:r>
              <a:rPr lang="ru-RU" sz="2000" b="1" dirty="0"/>
              <a:t>мастерского кружевоплетения</a:t>
            </a:r>
            <a:r>
              <a:rPr lang="ru-RU" sz="2000" dirty="0"/>
              <a:t>. В веке оно здесь стало едва ли не основным источником доходов для бедных слоев населения. </a:t>
            </a:r>
            <a:r>
              <a:rPr lang="ru-RU" sz="2000" b="1" dirty="0" smtClean="0"/>
              <a:t>Тонкое </a:t>
            </a:r>
            <a:r>
              <a:rPr lang="ru-RU" sz="2000" b="1" dirty="0"/>
              <a:t>льняное кружево</a:t>
            </a:r>
            <a:r>
              <a:rPr lang="ru-RU" sz="2000" dirty="0"/>
              <a:t> изготавливалось руками маленьких девочек, ведь только их чуткие пальчики могли уловить момент, когда нитка становилась нужной толщины.</a:t>
            </a:r>
          </a:p>
        </p:txBody>
      </p:sp>
      <p:pic>
        <p:nvPicPr>
          <p:cNvPr id="5" name="Рисунок 4" descr="Винтаж ручной работы. Ярмарка Мастеров - ручная работа ИГОЛЬНОЕ КРУЖЕВО БЕЛЬГИЯ ЗЕЛЕ. Handmade.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824" y="3573016"/>
            <a:ext cx="3568452" cy="2640996"/>
          </a:xfrm>
          <a:prstGeom prst="rect">
            <a:avLst/>
          </a:prstGeom>
          <a:noFill/>
          <a:ln w="19050">
            <a:solidFill>
              <a:schemeClr val="bg1">
                <a:lumMod val="8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46236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76672"/>
            <a:ext cx="7058403" cy="1200329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 smtClean="0">
                <a:ln w="19050">
                  <a:noFill/>
                  <a:prstDash val="solid"/>
                </a:ln>
                <a:solidFill>
                  <a:srgbClr val="008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Алансонские</a:t>
            </a:r>
            <a:r>
              <a:rPr lang="ru-RU" sz="3600" b="1" dirty="0" smtClean="0">
                <a:ln w="19050">
                  <a:noFill/>
                  <a:prstDash val="solid"/>
                </a:ln>
                <a:solidFill>
                  <a:srgbClr val="008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(французские) кружева</a:t>
            </a:r>
            <a:endParaRPr lang="ru-RU" sz="3600" b="1" dirty="0">
              <a:ln w="19050">
                <a:noFill/>
                <a:prstDash val="solid"/>
              </a:ln>
              <a:solidFill>
                <a:srgbClr val="008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889298"/>
            <a:ext cx="813690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        </a:t>
            </a:r>
            <a:r>
              <a:rPr lang="ru-RU" sz="2000" dirty="0" err="1" smtClean="0"/>
              <a:t>Алансонское</a:t>
            </a:r>
            <a:r>
              <a:rPr lang="ru-RU" sz="2000" dirty="0" smtClean="0"/>
              <a:t> </a:t>
            </a:r>
            <a:r>
              <a:rPr lang="ru-RU" sz="2000" dirty="0"/>
              <a:t>кружево — вид классического игольного кружева или </a:t>
            </a:r>
            <a:r>
              <a:rPr lang="ru-RU" sz="2000" b="1" dirty="0"/>
              <a:t>шитый иглой гипюр</a:t>
            </a:r>
            <a:r>
              <a:rPr lang="ru-RU" sz="2000" dirty="0"/>
              <a:t>. Производилось в </a:t>
            </a:r>
            <a:r>
              <a:rPr lang="ru-RU" sz="2000" dirty="0" err="1"/>
              <a:t>Алансоне</a:t>
            </a:r>
            <a:r>
              <a:rPr lang="ru-RU" sz="2000" dirty="0"/>
              <a:t> (Франция) с середины </a:t>
            </a:r>
            <a:r>
              <a:rPr lang="ru-RU" sz="2000" dirty="0" smtClean="0"/>
              <a:t>17 века  </a:t>
            </a:r>
            <a:r>
              <a:rPr lang="ru-RU" sz="2000" dirty="0"/>
              <a:t>до конца </a:t>
            </a:r>
            <a:r>
              <a:rPr lang="ru-RU" sz="2000" dirty="0" smtClean="0"/>
              <a:t>19 века. </a:t>
            </a:r>
            <a:r>
              <a:rPr lang="ru-RU" sz="2000" b="1" dirty="0"/>
              <a:t>Мелкий растительный узор </a:t>
            </a:r>
            <a:r>
              <a:rPr lang="ru-RU" sz="2000" dirty="0"/>
              <a:t>выполнялся иглой </a:t>
            </a:r>
            <a:r>
              <a:rPr lang="ru-RU" sz="2000" dirty="0" smtClean="0"/>
              <a:t>по сетчатому </a:t>
            </a:r>
            <a:r>
              <a:rPr lang="ru-RU" sz="2000" dirty="0"/>
              <a:t>фону правильной формы. В </a:t>
            </a:r>
            <a:r>
              <a:rPr lang="ru-RU" sz="2000" dirty="0" smtClean="0"/>
              <a:t>18 веке </a:t>
            </a:r>
            <a:r>
              <a:rPr lang="ru-RU" sz="2000" dirty="0"/>
              <a:t>появилось </a:t>
            </a:r>
            <a:r>
              <a:rPr lang="ru-RU" sz="2000" dirty="0" smtClean="0"/>
              <a:t> </a:t>
            </a:r>
            <a:r>
              <a:rPr lang="ru-RU" sz="2000" dirty="0" err="1" smtClean="0"/>
              <a:t>алансонское</a:t>
            </a:r>
            <a:r>
              <a:rPr lang="ru-RU" sz="2000" dirty="0" smtClean="0"/>
              <a:t> кружево с </a:t>
            </a:r>
            <a:r>
              <a:rPr lang="ru-RU" sz="2000" dirty="0"/>
              <a:t>растительным рисунком на тюлевом фоне.</a:t>
            </a:r>
          </a:p>
        </p:txBody>
      </p:sp>
      <p:pic>
        <p:nvPicPr>
          <p:cNvPr id="1027" name="Picture 3" descr="C:\Users\педагог5\Desktop\alencon7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3789040"/>
            <a:ext cx="2004906" cy="2475193"/>
          </a:xfrm>
          <a:prstGeom prst="rect">
            <a:avLst/>
          </a:prstGeom>
          <a:ln w="19050">
            <a:solidFill>
              <a:schemeClr val="bg1">
                <a:lumMod val="85000"/>
              </a:schemeClr>
            </a:solidFill>
          </a:ln>
          <a:effectLst/>
          <a:extLst/>
        </p:spPr>
      </p:pic>
      <p:pic>
        <p:nvPicPr>
          <p:cNvPr id="1028" name="Picture 4" descr="C:\Users\педагог5\Desktop\lace-alancon-private-A.D.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960" y="3717032"/>
            <a:ext cx="3792917" cy="2531432"/>
          </a:xfrm>
          <a:prstGeom prst="rect">
            <a:avLst/>
          </a:prstGeom>
          <a:ln w="19050">
            <a:solidFill>
              <a:schemeClr val="bg1">
                <a:lumMod val="85000"/>
              </a:schemeClr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854250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92696"/>
            <a:ext cx="7992078" cy="646331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 smtClean="0">
                <a:ln w="19050">
                  <a:noFill/>
                  <a:prstDash val="solid"/>
                </a:ln>
                <a:solidFill>
                  <a:srgbClr val="008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Бедфордское</a:t>
            </a:r>
            <a:r>
              <a:rPr lang="ru-RU" sz="3600" b="1" dirty="0" smtClean="0">
                <a:ln w="19050">
                  <a:noFill/>
                  <a:prstDash val="solid"/>
                </a:ln>
                <a:solidFill>
                  <a:srgbClr val="008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(английское) кружево</a:t>
            </a:r>
            <a:endParaRPr lang="ru-RU" sz="3600" b="1" dirty="0">
              <a:ln w="19050">
                <a:noFill/>
                <a:prstDash val="solid"/>
              </a:ln>
              <a:solidFill>
                <a:srgbClr val="008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03694" y="1628800"/>
            <a:ext cx="77287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628800"/>
            <a:ext cx="784806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        Настоящее </a:t>
            </a:r>
            <a:r>
              <a:rPr lang="ru-RU" sz="2000" dirty="0" err="1"/>
              <a:t>бедфордское</a:t>
            </a:r>
            <a:r>
              <a:rPr lang="ru-RU" sz="2000" dirty="0"/>
              <a:t> (</a:t>
            </a:r>
            <a:r>
              <a:rPr lang="ru-RU" sz="2000" dirty="0" err="1" smtClean="0"/>
              <a:t>Бэкингемширское</a:t>
            </a:r>
            <a:r>
              <a:rPr lang="ru-RU" sz="2000" dirty="0" smtClean="0"/>
              <a:t>), </a:t>
            </a:r>
            <a:r>
              <a:rPr lang="ru-RU" sz="2000" dirty="0"/>
              <a:t>или просто "</a:t>
            </a:r>
            <a:r>
              <a:rPr lang="ru-RU" sz="2000" dirty="0" err="1"/>
              <a:t>Bucks</a:t>
            </a:r>
            <a:r>
              <a:rPr lang="ru-RU" sz="2000" dirty="0"/>
              <a:t>" кружево объединяет в себе стилевые особенности своих предшественников. У него </a:t>
            </a:r>
            <a:r>
              <a:rPr lang="ru-RU" sz="2000" b="1" dirty="0"/>
              <a:t>шестиугольная сетка-основа как у известных </a:t>
            </a:r>
            <a:r>
              <a:rPr lang="ru-RU" sz="2000" b="1" dirty="0" err="1"/>
              <a:t>Лилльских</a:t>
            </a:r>
            <a:r>
              <a:rPr lang="ru-RU" sz="2000" b="1" dirty="0"/>
              <a:t> кружев</a:t>
            </a:r>
            <a:r>
              <a:rPr lang="ru-RU" sz="2000" dirty="0"/>
              <a:t>, и </a:t>
            </a:r>
            <a:r>
              <a:rPr lang="ru-RU" sz="2000" b="1" dirty="0"/>
              <a:t>цветочные мотивы</a:t>
            </a:r>
            <a:r>
              <a:rPr lang="ru-RU" sz="2000" dirty="0"/>
              <a:t>, напоминающие не только французские, но и узоры из бельгийского центра кружевоплетения - </a:t>
            </a:r>
            <a:r>
              <a:rPr lang="ru-RU" sz="2000" dirty="0" err="1"/>
              <a:t>Мехельна</a:t>
            </a:r>
            <a:r>
              <a:rPr lang="ru-RU" sz="2000" dirty="0"/>
              <a:t> (Малина).</a:t>
            </a:r>
          </a:p>
        </p:txBody>
      </p:sp>
      <p:pic>
        <p:nvPicPr>
          <p:cNvPr id="5122" name="Picture 2" descr="C:\Users\педагог5\Desktop\Новая папка\английское 2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67744" y="4077072"/>
            <a:ext cx="4771235" cy="2033896"/>
          </a:xfrm>
          <a:prstGeom prst="rect">
            <a:avLst/>
          </a:prstGeom>
          <a:ln w="19050">
            <a:solidFill>
              <a:schemeClr val="bg1">
                <a:lumMod val="85000"/>
              </a:schemeClr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418963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1124744"/>
            <a:ext cx="8330107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      </a:t>
            </a:r>
            <a:r>
              <a:rPr lang="ru-RU" dirty="0" smtClean="0"/>
              <a:t>Считают</a:t>
            </a:r>
            <a:r>
              <a:rPr lang="ru-RU" dirty="0"/>
              <a:t>, что родина этого кружева — один из Канарских островов, а точнее, </a:t>
            </a:r>
            <a:r>
              <a:rPr lang="ru-RU" b="1" dirty="0"/>
              <a:t>остров Тенерифе</a:t>
            </a:r>
            <a:r>
              <a:rPr lang="ru-RU" dirty="0"/>
              <a:t>. </a:t>
            </a:r>
            <a:endParaRPr lang="ru-RU" dirty="0" smtClean="0"/>
          </a:p>
          <a:p>
            <a:pPr algn="just"/>
            <a:r>
              <a:rPr lang="ru-RU" dirty="0" smtClean="0"/>
              <a:t>      Солнечное </a:t>
            </a:r>
            <a:r>
              <a:rPr lang="ru-RU" dirty="0"/>
              <a:t>кружево тенерифе считают одним из видов игольного кружева, так как </a:t>
            </a:r>
            <a:r>
              <a:rPr lang="ru-RU" b="1" dirty="0"/>
              <a:t>сшивается иглой различными видами стежков</a:t>
            </a:r>
            <a:r>
              <a:rPr lang="ru-RU" dirty="0"/>
              <a:t>. Свое название солнечное кружево получило благодаря форме основного элемента, имеющий </a:t>
            </a:r>
            <a:r>
              <a:rPr lang="ru-RU" b="1" dirty="0"/>
              <a:t>форму розетки и отходящих из ее центра </a:t>
            </a:r>
            <a:r>
              <a:rPr lang="ru-RU" b="1" dirty="0" smtClean="0"/>
              <a:t>нитевых лучей</a:t>
            </a:r>
            <a:r>
              <a:rPr lang="ru-RU" dirty="0" smtClean="0"/>
              <a:t>. </a:t>
            </a:r>
            <a:r>
              <a:rPr lang="ru-RU" dirty="0"/>
              <a:t>Кружево Тенерифе зародилось на Канарских островах и в Испании, там плели кружево под названием </a:t>
            </a:r>
            <a:r>
              <a:rPr lang="ru-RU" b="1" dirty="0" err="1"/>
              <a:t>Vecellio</a:t>
            </a:r>
            <a:r>
              <a:rPr lang="ru-RU" dirty="0"/>
              <a:t>, что означает солнце. Затем способ плетения солнечного кружева Тенерифе  переселился в Латинскую Америку под названием </a:t>
            </a:r>
            <a:r>
              <a:rPr lang="ru-RU" b="1" dirty="0" err="1"/>
              <a:t>Nanduti</a:t>
            </a:r>
            <a:r>
              <a:rPr lang="ru-RU" dirty="0"/>
              <a:t> и стало называться бразильским. В Европе кружево Тенерифе закрепило за собой название </a:t>
            </a:r>
            <a:r>
              <a:rPr lang="ru-RU" b="1" dirty="0"/>
              <a:t>"солнечное</a:t>
            </a:r>
            <a:r>
              <a:rPr lang="ru-RU" b="1" dirty="0" smtClean="0"/>
              <a:t>".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75656" y="404664"/>
            <a:ext cx="64326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9050">
                  <a:noFill/>
                  <a:prstDash val="solid"/>
                </a:ln>
                <a:solidFill>
                  <a:srgbClr val="008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Солнечное </a:t>
            </a:r>
            <a:r>
              <a:rPr lang="ru-RU" sz="3600" b="1" dirty="0">
                <a:ln w="19050">
                  <a:noFill/>
                  <a:prstDash val="solid"/>
                </a:ln>
                <a:solidFill>
                  <a:srgbClr val="008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кружево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4294843"/>
            <a:ext cx="2802823" cy="2055404"/>
          </a:xfrm>
          <a:prstGeom prst="rect">
            <a:avLst/>
          </a:prstGeom>
          <a:ln w="19050">
            <a:solidFill>
              <a:schemeClr val="bg1">
                <a:lumMod val="85000"/>
              </a:schemeClr>
            </a:solidFill>
          </a:ln>
          <a:effectLst/>
          <a:extLst/>
        </p:spPr>
      </p:pic>
      <p:pic>
        <p:nvPicPr>
          <p:cNvPr id="2050" name="Picture 2" descr="C:\Users\педагог5\Desktop\85492055_large_Quem_conta__um_conto2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49760" y="4292899"/>
            <a:ext cx="3449788" cy="205540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>
            <a:hlinkClick r:id="rId4" action="ppaction://hlinksldjump" highlightClick="1"/>
          </p:cNvPr>
          <p:cNvSpPr/>
          <p:nvPr/>
        </p:nvSpPr>
        <p:spPr>
          <a:xfrm>
            <a:off x="7524328" y="6453336"/>
            <a:ext cx="1437310" cy="288032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</a:rPr>
              <a:t>СОДЕРЖАНИЕ</a:t>
            </a:r>
            <a:endParaRPr lang="ru-RU" sz="14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72292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1628800"/>
            <a:ext cx="77287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F:\ИГОЛЬНОЕ КРУЖЕВО\Солнечное кружево Тенерифе. Nanduti Lace. Обсуждение на LiveInternet - Российский Сервис Онлайн-Дневников_files\88686742_rendasolgolajasminpr2pna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13738" y="4221088"/>
            <a:ext cx="4011008" cy="2255116"/>
          </a:xfrm>
          <a:prstGeom prst="round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bg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59249">
            <a:off x="4874342" y="1327054"/>
            <a:ext cx="3456384" cy="2590927"/>
          </a:xfrm>
          <a:prstGeom prst="round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bg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827584" y="295429"/>
            <a:ext cx="772874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spc="50" dirty="0" smtClean="0">
                <a:ln w="19050" cmpd="sng">
                  <a:solidFill>
                    <a:srgbClr val="008000"/>
                  </a:solidFill>
                  <a:prstDash val="solid"/>
                </a:ln>
                <a:blipFill>
                  <a:blip r:embed="rId4"/>
                  <a:stretch>
                    <a:fillRect/>
                  </a:stretch>
                </a:blipFill>
                <a:cs typeface="Arial" panose="020B0604020202020204" pitchFamily="34" charset="0"/>
              </a:rPr>
              <a:t>Игольное кружево сегодня</a:t>
            </a:r>
            <a:endParaRPr lang="ru-RU" sz="4400" b="1" spc="50" dirty="0">
              <a:ln w="19050" cmpd="sng">
                <a:solidFill>
                  <a:srgbClr val="008000"/>
                </a:solidFill>
                <a:prstDash val="solid"/>
              </a:ln>
              <a:blipFill>
                <a:blip r:embed="rId4"/>
                <a:stretch>
                  <a:fillRect/>
                </a:stretch>
              </a:blipFill>
              <a:cs typeface="Arial" panose="020B0604020202020204" pitchFamily="34" charset="0"/>
            </a:endParaRPr>
          </a:p>
        </p:txBody>
      </p:sp>
      <p:pic>
        <p:nvPicPr>
          <p:cNvPr id="10" name="Рисунок 9" descr="C:\Documents and Settings\Admin\Рабочий стол\49c8273975-aksessuary-vorotnik-sinq-fleurs-n3963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1355911"/>
            <a:ext cx="3132348" cy="2396297"/>
          </a:xfrm>
          <a:prstGeom prst="roundRect">
            <a:avLst>
              <a:gd name="adj" fmla="val 16667"/>
            </a:avLst>
          </a:prstGeom>
          <a:ln w="28575">
            <a:solidFill>
              <a:schemeClr val="bg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94960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3694" y="1628800"/>
            <a:ext cx="77287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endParaRPr lang="ru-RU" dirty="0"/>
          </a:p>
        </p:txBody>
      </p:sp>
      <p:pic>
        <p:nvPicPr>
          <p:cNvPr id="2051" name="Picture 3" descr="C:\Users\педагог5\Desktop\ИГОЛЬНОЕ КРУЖЕВО\88686728_large_renda_sol_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22292" y="1628800"/>
            <a:ext cx="2745394" cy="3271397"/>
          </a:xfrm>
          <a:prstGeom prst="round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bg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1190336" y="512847"/>
            <a:ext cx="695729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spc="50" dirty="0">
                <a:ln w="19050" cmpd="sng">
                  <a:solidFill>
                    <a:srgbClr val="008000"/>
                  </a:solidFill>
                  <a:prstDash val="solid"/>
                </a:ln>
                <a:blipFill>
                  <a:blip r:embed="rId3"/>
                  <a:stretch>
                    <a:fillRect/>
                  </a:stretch>
                </a:blipFill>
                <a:cs typeface="Arial" panose="020B0604020202020204" pitchFamily="34" charset="0"/>
              </a:rPr>
              <a:t>Игольное кружево сегодня</a:t>
            </a:r>
          </a:p>
        </p:txBody>
      </p:sp>
      <p:pic>
        <p:nvPicPr>
          <p:cNvPr id="6" name="Picture 2" descr="C:\Users\педагог5\Desktop\кр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00" y="3075618"/>
            <a:ext cx="2160239" cy="2959593"/>
          </a:xfrm>
          <a:prstGeom prst="roundRect">
            <a:avLst>
              <a:gd name="adj" fmla="val 16667"/>
            </a:avLst>
          </a:prstGeom>
          <a:ln w="28575">
            <a:solidFill>
              <a:schemeClr val="bg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педагог5\Pictures\р3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06530" y="2187304"/>
            <a:ext cx="2232248" cy="3424819"/>
          </a:xfrm>
          <a:prstGeom prst="roundRect">
            <a:avLst>
              <a:gd name="adj" fmla="val 16667"/>
            </a:avLst>
          </a:prstGeom>
          <a:ln w="28575">
            <a:solidFill>
              <a:schemeClr val="bg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960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C:\Users\педагог5\Desktop\85492067_large_Renda_Tenerif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89204" y="1340767"/>
            <a:ext cx="3155829" cy="3672409"/>
          </a:xfrm>
          <a:prstGeom prst="round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bg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  <a:extLst/>
        </p:spPr>
      </p:pic>
      <p:pic>
        <p:nvPicPr>
          <p:cNvPr id="10" name="Picture 3" descr="C:\Users\педагог5\Desktop\ИГОЛЬНОЕ КРУЖЕВО\88686723_large_nhandutirenda_sol_golaV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71600" y="1916832"/>
            <a:ext cx="3114113" cy="3960440"/>
          </a:xfrm>
          <a:prstGeom prst="round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bg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1115949" y="404664"/>
            <a:ext cx="695729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spc="50" dirty="0">
                <a:ln w="19050" cmpd="sng">
                  <a:solidFill>
                    <a:srgbClr val="008000"/>
                  </a:solidFill>
                  <a:prstDash val="solid"/>
                </a:ln>
                <a:blipFill>
                  <a:blip r:embed="rId4"/>
                  <a:stretch>
                    <a:fillRect/>
                  </a:stretch>
                </a:blipFill>
                <a:cs typeface="Arial" panose="020B0604020202020204" pitchFamily="34" charset="0"/>
              </a:rPr>
              <a:t>Игольное кружево сегодня</a:t>
            </a:r>
          </a:p>
        </p:txBody>
      </p:sp>
      <p:sp>
        <p:nvSpPr>
          <p:cNvPr id="7" name="Скругленный прямоугольник 6">
            <a:hlinkClick r:id="rId5" action="ppaction://hlinksldjump" highlightClick="1"/>
          </p:cNvPr>
          <p:cNvSpPr/>
          <p:nvPr/>
        </p:nvSpPr>
        <p:spPr>
          <a:xfrm>
            <a:off x="7524328" y="6453336"/>
            <a:ext cx="1437310" cy="288032"/>
          </a:xfrm>
          <a:prstGeom prst="round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3">
                    <a:lumMod val="50000"/>
                  </a:schemeClr>
                </a:solidFill>
              </a:rPr>
              <a:t>СОДЕРЖАНИЕ</a:t>
            </a:r>
            <a:endParaRPr lang="ru-RU" sz="12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60992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76672"/>
            <a:ext cx="7058403" cy="646331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9050">
                  <a:solidFill>
                    <a:srgbClr val="0B7F3F"/>
                  </a:solidFill>
                  <a:prstDash val="solid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Информационные ресурсы</a:t>
            </a:r>
            <a:endParaRPr lang="ru-RU" sz="3600" b="1" dirty="0">
              <a:ln w="19050">
                <a:solidFill>
                  <a:srgbClr val="0B7F3F"/>
                </a:solidFill>
                <a:prstDash val="solid"/>
              </a:ln>
              <a:blipFill>
                <a:blip r:embed="rId3"/>
                <a:stretch>
                  <a:fillRect/>
                </a:stretch>
              </a:blip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7222" y="1177818"/>
            <a:ext cx="8352928" cy="883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u="sng" dirty="0" smtClean="0">
                <a:hlinkClick r:id="rId4"/>
              </a:rPr>
              <a:t>http</a:t>
            </a:r>
            <a:r>
              <a:rPr lang="ru-RU" sz="1600" u="sng" dirty="0">
                <a:hlinkClick r:id="rId4"/>
              </a:rPr>
              <a:t>://www.paraskeva.ru/mast_01.php?id=12114</a:t>
            </a:r>
            <a:r>
              <a:rPr lang="ru-RU" sz="1600" dirty="0"/>
              <a:t> Элементы кружевной игольной техники</a:t>
            </a:r>
          </a:p>
          <a:p>
            <a:r>
              <a:rPr lang="ru-RU" sz="1600" u="sng" dirty="0">
                <a:hlinkClick r:id="rId5"/>
              </a:rPr>
              <a:t>http://www.modnaya.ru/library/007/014.htm</a:t>
            </a:r>
            <a:r>
              <a:rPr lang="ru-RU" sz="1600" dirty="0"/>
              <a:t> Разновидности игольного кружева</a:t>
            </a:r>
          </a:p>
          <a:p>
            <a:r>
              <a:rPr lang="ru-RU" sz="1600" u="sng" dirty="0">
                <a:hlinkClick r:id="rId6"/>
              </a:rPr>
              <a:t>http://marinni.livejournal.com/449755.html</a:t>
            </a:r>
            <a:r>
              <a:rPr lang="ru-RU" sz="1600" dirty="0"/>
              <a:t> Интересное и забытое. История кружева</a:t>
            </a:r>
          </a:p>
          <a:p>
            <a:r>
              <a:rPr lang="ru-RU" sz="1600" u="sng" dirty="0">
                <a:hlinkClick r:id="rId7"/>
              </a:rPr>
              <a:t>http://inkavun.blogspot.ru/2014/03/kryjevo.html</a:t>
            </a:r>
            <a:r>
              <a:rPr lang="ru-RU" sz="1600" dirty="0"/>
              <a:t> История появления кружева</a:t>
            </a:r>
          </a:p>
          <a:p>
            <a:r>
              <a:rPr lang="ru-RU" sz="1600" u="sng" dirty="0">
                <a:hlinkClick r:id="rId8"/>
              </a:rPr>
              <a:t>http://ladycharm.net/2013/04/moda-na-kruzheva/</a:t>
            </a:r>
            <a:r>
              <a:rPr lang="ru-RU" sz="1600" dirty="0"/>
              <a:t> Мода на кружево</a:t>
            </a:r>
          </a:p>
          <a:p>
            <a:r>
              <a:rPr lang="en-US" sz="1600" dirty="0" smtClean="0">
                <a:hlinkClick r:id="rId9"/>
              </a:rPr>
              <a:t>http</a:t>
            </a:r>
            <a:r>
              <a:rPr lang="en-US" sz="1600" dirty="0">
                <a:hlinkClick r:id="rId9"/>
              </a:rPr>
              <a:t>://</a:t>
            </a:r>
            <a:r>
              <a:rPr lang="en-US" sz="1600" dirty="0" smtClean="0">
                <a:hlinkClick r:id="rId9"/>
              </a:rPr>
              <a:t>www.livemaster.ru/item/5973353-materialy-dlya-tvorchestva-retichella-italyanskoe-starinnoe</a:t>
            </a:r>
            <a:r>
              <a:rPr lang="ru-RU" sz="1600" dirty="0"/>
              <a:t> </a:t>
            </a:r>
            <a:r>
              <a:rPr lang="ru-RU" sz="1600" dirty="0" smtClean="0"/>
              <a:t> </a:t>
            </a:r>
            <a:r>
              <a:rPr lang="ru-RU" sz="1600" dirty="0" err="1" smtClean="0"/>
              <a:t>Ретичелла</a:t>
            </a:r>
            <a:r>
              <a:rPr lang="ru-RU" sz="1600" dirty="0" smtClean="0"/>
              <a:t> - (итальянское</a:t>
            </a:r>
            <a:r>
              <a:rPr lang="ru-RU" sz="1600" dirty="0"/>
              <a:t>) старинное кружево </a:t>
            </a:r>
            <a:r>
              <a:rPr lang="en-US" sz="1600" dirty="0">
                <a:hlinkClick r:id="rId10"/>
              </a:rPr>
              <a:t>http://</a:t>
            </a:r>
            <a:r>
              <a:rPr lang="en-US" sz="1600" dirty="0" smtClean="0">
                <a:hlinkClick r:id="rId10"/>
              </a:rPr>
              <a:t>www.kruzhev.net/index.php?do=klassif</a:t>
            </a:r>
            <a:r>
              <a:rPr lang="ru-RU" sz="1600" dirty="0" smtClean="0"/>
              <a:t> Кружевное рукоделие (энциклопедия кружева)</a:t>
            </a:r>
          </a:p>
          <a:p>
            <a:r>
              <a:rPr lang="en-US" sz="1600" dirty="0" smtClean="0">
                <a:hlinkClick r:id="rId11"/>
              </a:rPr>
              <a:t>http</a:t>
            </a:r>
            <a:r>
              <a:rPr lang="en-US" sz="1600" dirty="0">
                <a:hlinkClick r:id="rId11"/>
              </a:rPr>
              <a:t>://www.liveinternet.ru/users/4639672/post245247493</a:t>
            </a:r>
            <a:r>
              <a:rPr lang="en-US" sz="1600" dirty="0" smtClean="0">
                <a:hlinkClick r:id="rId11"/>
              </a:rPr>
              <a:t>/</a:t>
            </a:r>
            <a:r>
              <a:rPr lang="ru-RU" sz="1600" dirty="0" smtClean="0"/>
              <a:t> Красота солнечного кружева</a:t>
            </a:r>
          </a:p>
          <a:p>
            <a:r>
              <a:rPr lang="en-US" sz="1600" dirty="0">
                <a:hlinkClick r:id="rId12"/>
              </a:rPr>
              <a:t>http://www.liveinternet.ru/users/3900865/post225561286/</a:t>
            </a:r>
            <a:r>
              <a:rPr lang="ru-RU" sz="1600" dirty="0"/>
              <a:t> Солнечное кружево </a:t>
            </a:r>
            <a:r>
              <a:rPr lang="ru-RU" sz="1600" dirty="0" smtClean="0"/>
              <a:t>Тенерифе</a:t>
            </a:r>
          </a:p>
          <a:p>
            <a:r>
              <a:rPr lang="en-US" sz="1600" dirty="0">
                <a:hlinkClick r:id="rId13"/>
              </a:rPr>
              <a:t>http://</a:t>
            </a:r>
            <a:r>
              <a:rPr lang="en-US" sz="1600" dirty="0" smtClean="0">
                <a:hlinkClick r:id="rId13"/>
              </a:rPr>
              <a:t>www.livemaster.ru/topic/94504-starinnyj-russkij-promysel-igolnoe-kruzhevo</a:t>
            </a:r>
            <a:endParaRPr lang="ru-RU" sz="1600" dirty="0" smtClean="0"/>
          </a:p>
          <a:p>
            <a:r>
              <a:rPr lang="ru-RU" sz="1600" dirty="0"/>
              <a:t>Старинный русский промысел - игольное </a:t>
            </a:r>
            <a:r>
              <a:rPr lang="ru-RU" sz="1600" dirty="0" smtClean="0"/>
              <a:t>кружево</a:t>
            </a:r>
          </a:p>
          <a:p>
            <a:r>
              <a:rPr lang="en-US" sz="1600" dirty="0" smtClean="0">
                <a:hlinkClick r:id="rId14"/>
              </a:rPr>
              <a:t>http</a:t>
            </a:r>
            <a:r>
              <a:rPr lang="en-US" sz="1600" dirty="0">
                <a:hlinkClick r:id="rId14"/>
              </a:rPr>
              <a:t>://</a:t>
            </a:r>
            <a:r>
              <a:rPr lang="en-US" sz="1600" dirty="0" smtClean="0">
                <a:hlinkClick r:id="rId14"/>
              </a:rPr>
              <a:t>www.kruzhevo.ru/history/euro.shtml</a:t>
            </a:r>
            <a:r>
              <a:rPr lang="ru-RU" sz="1600" dirty="0" smtClean="0"/>
              <a:t> Европейское кружево</a:t>
            </a:r>
          </a:p>
          <a:p>
            <a:r>
              <a:rPr lang="en-US" sz="1600" dirty="0" smtClean="0">
                <a:hlinkClick r:id="rId15"/>
              </a:rPr>
              <a:t>http</a:t>
            </a:r>
            <a:r>
              <a:rPr lang="en-US" sz="1600" dirty="0">
                <a:hlinkClick r:id="rId15"/>
              </a:rPr>
              <a:t>://lacejourney.com/france-alencon-lace-museum</a:t>
            </a:r>
            <a:r>
              <a:rPr lang="en-US" sz="1600" dirty="0" smtClean="0">
                <a:hlinkClick r:id="rId15"/>
              </a:rPr>
              <a:t>/</a:t>
            </a:r>
            <a:r>
              <a:rPr lang="ru-RU" sz="1600" dirty="0" smtClean="0"/>
              <a:t> Франция. </a:t>
            </a:r>
            <a:r>
              <a:rPr lang="ru-RU" sz="1600" dirty="0" err="1" smtClean="0"/>
              <a:t>Алансон</a:t>
            </a:r>
            <a:r>
              <a:rPr lang="ru-RU" sz="1600" dirty="0" smtClean="0"/>
              <a:t>. Музей кружева</a:t>
            </a:r>
          </a:p>
          <a:p>
            <a:r>
              <a:rPr lang="en-US" sz="1600" dirty="0" smtClean="0">
                <a:hlinkClick r:id="rId16"/>
              </a:rPr>
              <a:t>http</a:t>
            </a:r>
            <a:r>
              <a:rPr lang="en-US" sz="1600" dirty="0">
                <a:hlinkClick r:id="rId16"/>
              </a:rPr>
              <a:t>://</a:t>
            </a:r>
            <a:r>
              <a:rPr lang="en-US" sz="1600" dirty="0" smtClean="0">
                <a:hlinkClick r:id="rId16"/>
              </a:rPr>
              <a:t>www.costumehistory.ru/view_post.php?id=250</a:t>
            </a:r>
            <a:r>
              <a:rPr lang="ru-RU" sz="1600" dirty="0"/>
              <a:t> </a:t>
            </a:r>
            <a:r>
              <a:rPr lang="ru-RU" sz="1600" dirty="0" smtClean="0"/>
              <a:t>Мужская одежда </a:t>
            </a:r>
            <a:r>
              <a:rPr lang="en-US" sz="1600" dirty="0" smtClean="0"/>
              <a:t>XVII</a:t>
            </a:r>
            <a:r>
              <a:rPr lang="ru-RU" sz="1600" dirty="0" smtClean="0"/>
              <a:t> века</a:t>
            </a:r>
          </a:p>
          <a:p>
            <a:r>
              <a:rPr lang="ru-RU" sz="1600" u="sng" dirty="0">
                <a:hlinkClick r:id="rId17"/>
              </a:rPr>
              <a:t>http://knitsi.ru/id1155/legenda-ob-arahne-iskusnitse.html</a:t>
            </a:r>
            <a:r>
              <a:rPr lang="ru-RU" sz="1600" u="sng" dirty="0"/>
              <a:t> </a:t>
            </a:r>
            <a:r>
              <a:rPr lang="ru-RU" sz="1600" dirty="0"/>
              <a:t>Легенда об </a:t>
            </a:r>
            <a:r>
              <a:rPr lang="ru-RU" sz="1600" dirty="0" err="1" smtClean="0"/>
              <a:t>Арахне</a:t>
            </a:r>
            <a:r>
              <a:rPr lang="ru-RU" sz="1600" dirty="0" smtClean="0"/>
              <a:t>-искуснице</a:t>
            </a:r>
            <a:r>
              <a:rPr lang="ru-RU" sz="1600" dirty="0"/>
              <a:t> </a:t>
            </a:r>
          </a:p>
          <a:p>
            <a:r>
              <a:rPr lang="ru-RU" sz="1600" u="sng" dirty="0">
                <a:hlinkClick r:id="rId18"/>
              </a:rPr>
              <a:t>http://cs1.livemaster.ru/storage/b1/01/61685970e1f98b8669855d8494-materialy-dlya-tvorchestva-igolnoe-kruzhevo-belgiya.jpg</a:t>
            </a:r>
            <a:r>
              <a:rPr lang="ru-RU" sz="1600" dirty="0"/>
              <a:t> Игольное кружево Бельгия</a:t>
            </a:r>
            <a:endParaRPr lang="ru-RU" sz="1600" dirty="0" smtClean="0"/>
          </a:p>
          <a:p>
            <a:r>
              <a:rPr lang="ru-RU" sz="1600" u="sng" dirty="0">
                <a:hlinkClick r:id="rId19"/>
              </a:rPr>
              <a:t>http://www.liveinternet.ru/users/bogsve/post253162649</a:t>
            </a:r>
            <a:r>
              <a:rPr lang="ru-RU" sz="1600" dirty="0"/>
              <a:t> Кружево, часть вторая </a:t>
            </a:r>
            <a:endParaRPr lang="ru-RU" sz="1600" dirty="0" smtClean="0"/>
          </a:p>
          <a:p>
            <a:r>
              <a:rPr lang="ru-RU" sz="1600" u="sng" dirty="0">
                <a:hlinkClick r:id="rId20"/>
              </a:rPr>
              <a:t>http://www.liveinternet.ru/users/4246114/post212794296/</a:t>
            </a:r>
            <a:r>
              <a:rPr lang="ru-RU" sz="1600" dirty="0"/>
              <a:t> Венецианское кружево</a:t>
            </a:r>
          </a:p>
          <a:p>
            <a:r>
              <a:rPr lang="ru-RU" sz="1600" u="sng" dirty="0">
                <a:hlinkClick r:id="rId21"/>
              </a:rPr>
              <a:t>http://</a:t>
            </a:r>
            <a:r>
              <a:rPr lang="ru-RU" sz="1600" u="sng" dirty="0" smtClean="0">
                <a:hlinkClick r:id="rId21"/>
              </a:rPr>
              <a:t>cs1.livemaster.ru/foto/large/49c8273975-aksessuary-vorotnik-sinq-fleurs-n3963.jpg</a:t>
            </a:r>
            <a:r>
              <a:rPr lang="ru-RU" sz="1600" u="sng" dirty="0" smtClean="0"/>
              <a:t>  </a:t>
            </a:r>
            <a:endParaRPr lang="ru-RU" sz="1600" dirty="0"/>
          </a:p>
          <a:p>
            <a:r>
              <a:rPr lang="ru-RU" sz="1600" dirty="0" smtClean="0"/>
              <a:t>Колье, игольное кружево</a:t>
            </a:r>
            <a:endParaRPr lang="ru-RU" sz="1600" dirty="0"/>
          </a:p>
          <a:p>
            <a:pPr algn="just"/>
            <a:endParaRPr lang="ru-RU" sz="1600" dirty="0"/>
          </a:p>
          <a:p>
            <a:pPr algn="just"/>
            <a:endParaRPr lang="ru-RU" dirty="0"/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endParaRPr lang="ru-RU" dirty="0"/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endParaRPr lang="ru-RU" dirty="0"/>
          </a:p>
        </p:txBody>
      </p:sp>
      <p:sp>
        <p:nvSpPr>
          <p:cNvPr id="4" name="Скругленный прямоугольник 3">
            <a:hlinkClick r:id="" action="ppaction://hlinkshowjump?jump=endshow" highlightClick="1"/>
          </p:cNvPr>
          <p:cNvSpPr/>
          <p:nvPr/>
        </p:nvSpPr>
        <p:spPr>
          <a:xfrm>
            <a:off x="6228184" y="6525344"/>
            <a:ext cx="1005262" cy="216024"/>
          </a:xfrm>
          <a:prstGeom prst="roundRect">
            <a:avLst/>
          </a:prstGeom>
          <a:blipFill>
            <a:blip r:embed="rId2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</a:rPr>
              <a:t>ВЫХОД</a:t>
            </a:r>
            <a:endParaRPr lang="ru-RU" sz="1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Скругленный прямоугольник 8">
            <a:hlinkClick r:id="rId23" action="ppaction://hlinksldjump" highlightClick="1"/>
          </p:cNvPr>
          <p:cNvSpPr/>
          <p:nvPr/>
        </p:nvSpPr>
        <p:spPr>
          <a:xfrm>
            <a:off x="7524328" y="6525344"/>
            <a:ext cx="1437310" cy="216024"/>
          </a:xfrm>
          <a:prstGeom prst="roundRect">
            <a:avLst/>
          </a:prstGeom>
          <a:blipFill>
            <a:blip r:embed="rId2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</a:rPr>
              <a:t>СОДЕРЖАНИЕ</a:t>
            </a:r>
            <a:endParaRPr lang="ru-RU" sz="14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13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1268760"/>
            <a:ext cx="424847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000"/>
            <a:r>
              <a:rPr lang="ru-RU" sz="2000" dirty="0" smtClean="0"/>
              <a:t>В древние времена кружево </a:t>
            </a:r>
            <a:r>
              <a:rPr lang="ru-RU" sz="2000" dirty="0"/>
              <a:t>плели только с помощью иголок и поэтично называли его </a:t>
            </a:r>
            <a:r>
              <a:rPr lang="ru-RU" sz="2000" b="1" dirty="0"/>
              <a:t>«стежком в воздухе»</a:t>
            </a:r>
            <a:r>
              <a:rPr lang="ru-RU" sz="2000" dirty="0"/>
              <a:t>. </a:t>
            </a:r>
            <a:endParaRPr lang="ru-RU" sz="2000" dirty="0" smtClean="0"/>
          </a:p>
          <a:p>
            <a:pPr indent="180000"/>
            <a:r>
              <a:rPr lang="ru-RU" sz="2000" dirty="0" smtClean="0"/>
              <a:t>Нитки </a:t>
            </a:r>
            <a:r>
              <a:rPr lang="ru-RU" sz="2000" dirty="0"/>
              <a:t>для кружев могли быть различными: бумажными, льняными, шерстяными, шелковыми, серебряными, </a:t>
            </a:r>
            <a:r>
              <a:rPr lang="ru-RU" sz="2000" dirty="0" smtClean="0"/>
              <a:t>золотыми, использовали </a:t>
            </a:r>
            <a:r>
              <a:rPr lang="ru-RU" sz="2000" dirty="0"/>
              <a:t>даже нитки из алоэ.</a:t>
            </a:r>
          </a:p>
          <a:p>
            <a:pPr indent="180000"/>
            <a:r>
              <a:rPr lang="ru-RU" sz="2000" dirty="0" smtClean="0"/>
              <a:t>Кружево </a:t>
            </a:r>
            <a:r>
              <a:rPr lang="ru-RU" sz="2000" dirty="0"/>
              <a:t>ручной работы во все времена </a:t>
            </a:r>
            <a:r>
              <a:rPr lang="ru-RU" sz="2000" b="1" dirty="0"/>
              <a:t>стоило очень </a:t>
            </a:r>
            <a:r>
              <a:rPr lang="ru-RU" sz="2000" b="1" dirty="0" smtClean="0"/>
              <a:t>дорого</a:t>
            </a:r>
            <a:r>
              <a:rPr lang="ru-RU" sz="2000" dirty="0" smtClean="0"/>
              <a:t>. На </a:t>
            </a:r>
            <a:r>
              <a:rPr lang="ru-RU" sz="2000" dirty="0"/>
              <a:t>кружевах разорялись, из-за них влезали в </a:t>
            </a:r>
            <a:r>
              <a:rPr lang="ru-RU" sz="2000" dirty="0" smtClean="0"/>
              <a:t>долги... </a:t>
            </a:r>
          </a:p>
          <a:p>
            <a:pPr indent="180000"/>
            <a:r>
              <a:rPr lang="ru-RU" sz="2000" dirty="0" smtClean="0"/>
              <a:t>По </a:t>
            </a:r>
            <a:r>
              <a:rPr lang="ru-RU" sz="2000" dirty="0"/>
              <a:t>официальным документам, аристократия и церковь тратили на кружева колоссальные </a:t>
            </a:r>
            <a:r>
              <a:rPr lang="ru-RU" sz="2000" dirty="0" smtClean="0"/>
              <a:t>суммы</a:t>
            </a:r>
            <a:r>
              <a:rPr lang="ru-RU" sz="2000" dirty="0"/>
              <a:t>. </a:t>
            </a:r>
          </a:p>
        </p:txBody>
      </p:sp>
      <p:pic>
        <p:nvPicPr>
          <p:cNvPr id="2051" name="Picture 3" descr="C:\Users\педагог5\Desktop\игольное круж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60032" y="1388345"/>
            <a:ext cx="3763953" cy="482714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43608" y="462964"/>
            <a:ext cx="7058403" cy="707886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4000" b="1" spc="50" dirty="0" smtClean="0">
                <a:ln w="19050" cmpd="sng">
                  <a:solidFill>
                    <a:srgbClr val="008000"/>
                  </a:solidFill>
                  <a:prstDash val="solid"/>
                </a:ln>
                <a:blipFill>
                  <a:blip r:embed="rId4"/>
                  <a:stretch>
                    <a:fillRect/>
                  </a:stretch>
                </a:blipFill>
                <a:effectLst/>
                <a:cs typeface="Arial" panose="020B0604020202020204" pitchFamily="34" charset="0"/>
              </a:rPr>
              <a:t>Из истории кружева…</a:t>
            </a:r>
            <a:endParaRPr lang="ru-RU" sz="4000" b="1" spc="50" dirty="0">
              <a:ln w="19050" cmpd="sng">
                <a:solidFill>
                  <a:srgbClr val="008000"/>
                </a:solidFill>
                <a:prstDash val="solid"/>
              </a:ln>
              <a:blipFill>
                <a:blip r:embed="rId4"/>
                <a:stretch>
                  <a:fillRect/>
                </a:stretch>
              </a:blipFill>
              <a:effectLst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953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4294967295"/>
          </p:nvPr>
        </p:nvSpPr>
        <p:spPr>
          <a:xfrm>
            <a:off x="1043608" y="1628800"/>
            <a:ext cx="3744416" cy="3744416"/>
          </a:xfrm>
        </p:spPr>
        <p:txBody>
          <a:bodyPr>
            <a:normAutofit fontScale="85000" lnSpcReduction="20000"/>
          </a:bodyPr>
          <a:lstStyle/>
          <a:p>
            <a:pPr marL="0" indent="4572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600" dirty="0"/>
              <a:t>В древнегреческой мифологии есть печальная и красивая легенда об искусной мастерице </a:t>
            </a:r>
            <a:r>
              <a:rPr lang="ru-RU" sz="2600" dirty="0" err="1"/>
              <a:t>Арахне</a:t>
            </a:r>
            <a:r>
              <a:rPr lang="ru-RU" sz="2600" dirty="0"/>
              <a:t>, которой не было равных в плетении кружев и тончайших нитей. Гордая своим умением, вызвала </a:t>
            </a:r>
            <a:r>
              <a:rPr lang="ru-RU" sz="2600" dirty="0" err="1"/>
              <a:t>Арахна</a:t>
            </a:r>
            <a:r>
              <a:rPr lang="ru-RU" sz="2600" dirty="0"/>
              <a:t> на состязание саму богиню Афину! </a:t>
            </a:r>
            <a:endParaRPr lang="ru-RU" sz="2600" dirty="0" smtClean="0"/>
          </a:p>
          <a:p>
            <a:pPr marL="0" indent="457200"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2600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" name="Picture 2" descr="C:\Users\педагог5\Desktop\ИГОЛЬНОЕ КРУЖЕВО\1155_128921549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1628800"/>
            <a:ext cx="3097514" cy="3858496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02390" y="548680"/>
            <a:ext cx="821125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spc="50" dirty="0" smtClean="0">
                <a:ln w="19050" cmpd="sng">
                  <a:solidFill>
                    <a:srgbClr val="008000"/>
                  </a:solidFill>
                  <a:prstDash val="solid"/>
                </a:ln>
                <a:blipFill>
                  <a:blip r:embed="rId3"/>
                  <a:stretch>
                    <a:fillRect/>
                  </a:stretch>
                </a:blipFill>
                <a:cs typeface="Arial" panose="020B0604020202020204" pitchFamily="34" charset="0"/>
              </a:rPr>
              <a:t>Легенда об </a:t>
            </a:r>
            <a:r>
              <a:rPr lang="ru-RU" sz="4400" b="1" spc="50" dirty="0" err="1" smtClean="0">
                <a:ln w="19050" cmpd="sng">
                  <a:solidFill>
                    <a:srgbClr val="008000"/>
                  </a:solidFill>
                  <a:prstDash val="solid"/>
                </a:ln>
                <a:blipFill>
                  <a:blip r:embed="rId3"/>
                  <a:stretch>
                    <a:fillRect/>
                  </a:stretch>
                </a:blipFill>
                <a:cs typeface="Arial" panose="020B0604020202020204" pitchFamily="34" charset="0"/>
              </a:rPr>
              <a:t>Арахне</a:t>
            </a:r>
            <a:r>
              <a:rPr lang="ru-RU" sz="4400" b="1" spc="50" dirty="0" smtClean="0">
                <a:ln w="19050" cmpd="sng">
                  <a:solidFill>
                    <a:srgbClr val="008000"/>
                  </a:solidFill>
                  <a:prstDash val="solid"/>
                </a:ln>
                <a:blipFill>
                  <a:blip r:embed="rId3"/>
                  <a:stretch>
                    <a:fillRect/>
                  </a:stretch>
                </a:blipFill>
                <a:cs typeface="Arial" panose="020B0604020202020204" pitchFamily="34" charset="0"/>
              </a:rPr>
              <a:t>-искуснице</a:t>
            </a:r>
            <a:endParaRPr lang="ru-RU" sz="4400" b="1" spc="50" dirty="0">
              <a:ln w="19050" cmpd="sng">
                <a:solidFill>
                  <a:srgbClr val="008000"/>
                </a:solidFill>
                <a:prstDash val="solid"/>
              </a:ln>
              <a:blipFill>
                <a:blip r:embed="rId3"/>
                <a:stretch>
                  <a:fillRect/>
                </a:stretch>
              </a:blipFill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31640" y="5301208"/>
            <a:ext cx="280831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>
              <a:lnSpc>
                <a:spcPct val="120000"/>
              </a:lnSpc>
            </a:pPr>
            <a:r>
              <a:rPr lang="ru-RU" dirty="0">
                <a:ln>
                  <a:solidFill>
                    <a:schemeClr val="accent6"/>
                  </a:solidFill>
                </a:ln>
              </a:rPr>
              <a:t>(Продолжение</a:t>
            </a:r>
          </a:p>
          <a:p>
            <a:pPr indent="457200" algn="ctr">
              <a:lnSpc>
                <a:spcPct val="120000"/>
              </a:lnSpc>
            </a:pPr>
            <a:r>
              <a:rPr lang="ru-RU" dirty="0">
                <a:ln>
                  <a:solidFill>
                    <a:schemeClr val="accent6"/>
                  </a:solidFill>
                </a:ln>
              </a:rPr>
              <a:t> см. ПРИЛОЖЕНИЕ 1)</a:t>
            </a:r>
          </a:p>
        </p:txBody>
      </p:sp>
    </p:spTree>
    <p:extLst>
      <p:ext uri="{BB962C8B-B14F-4D97-AF65-F5344CB8AC3E}">
        <p14:creationId xmlns:p14="http://schemas.microsoft.com/office/powerpoint/2010/main" val="27060447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1262761"/>
            <a:ext cx="76328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95596" y="188640"/>
            <a:ext cx="63688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pPr algn="ctr"/>
            <a:r>
              <a:rPr lang="ru-RU" sz="3600" b="1" dirty="0" smtClean="0">
                <a:solidFill>
                  <a:srgbClr val="008000"/>
                </a:solidFill>
                <a:cs typeface="Arial" pitchFamily="34" charset="0"/>
              </a:rPr>
              <a:t>Воротники-фреза</a:t>
            </a:r>
            <a:endParaRPr lang="ru-RU" sz="3600" b="1" dirty="0">
              <a:solidFill>
                <a:srgbClr val="008000"/>
              </a:solidFill>
              <a:cs typeface="Arial" pitchFamily="34" charset="0"/>
            </a:endParaRPr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52120" y="1269186"/>
            <a:ext cx="3086671" cy="43510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81797" y="1374533"/>
            <a:ext cx="2769443" cy="40881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050" name="Picture 2" descr="C:\Users\педагог5\Desktop\ИГОЛЬНОЕ КРУЖЕВО\port_wom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91959" y="2656848"/>
            <a:ext cx="3046305" cy="374441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352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23728" y="476672"/>
            <a:ext cx="51664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8000"/>
                </a:solidFill>
                <a:cs typeface="Arial" panose="020B0604020202020204" pitchFamily="34" charset="0"/>
              </a:rPr>
              <a:t>Чепцы и наколки</a:t>
            </a:r>
            <a:endParaRPr lang="ru-RU" sz="3600" b="1" dirty="0">
              <a:solidFill>
                <a:srgbClr val="008000"/>
              </a:solidFill>
              <a:cs typeface="Arial" panose="020B0604020202020204" pitchFamily="34" charset="0"/>
            </a:endParaRPr>
          </a:p>
        </p:txBody>
      </p:sp>
      <p:pic>
        <p:nvPicPr>
          <p:cNvPr id="9220" name="Picture 4" descr="C:\Users\педагог5\Desktop\ИГОЛЬНОЕ КРУЖЕВО\Чепцы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8831" y="1411280"/>
            <a:ext cx="3029793" cy="37474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7" name="Picture 3" descr="C:\Users\педагог5\Desktop\ИГОЛЬНОЕ КРУЖЕВО\Чепцы и наколки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07397" y="1411280"/>
            <a:ext cx="3551933" cy="38899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1026" name="Picture 2" descr="C:\Users\педагог5\Desktop\482px-Eleanor_James_from_NPG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832" y="2780928"/>
            <a:ext cx="2979911" cy="365755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6397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43808" y="332656"/>
            <a:ext cx="40436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8000"/>
                </a:solidFill>
                <a:latin typeface="+mj-lt"/>
                <a:cs typeface="Arial" panose="020B0604020202020204" pitchFamily="34" charset="0"/>
              </a:rPr>
              <a:t>Стоячие воротники</a:t>
            </a:r>
            <a:endParaRPr lang="ru-RU" sz="3600" b="1" dirty="0">
              <a:solidFill>
                <a:srgbClr val="008000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11266" name="Picture 2" descr="C:\Users\педагог5\Desktop\ИГОЛЬНОЕ КРУЖЕВО\Стоячий воротник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1236010"/>
            <a:ext cx="3754332" cy="47132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педагог5\Desktop\ИГОЛЬНОЕ КРУЖЕВО\Ст. воротник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851" y="1236010"/>
            <a:ext cx="3795922" cy="471327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732373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3694" y="1628800"/>
            <a:ext cx="77287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87579" y="375870"/>
            <a:ext cx="45440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8000"/>
                </a:solidFill>
                <a:latin typeface="+mj-lt"/>
                <a:cs typeface="Arial" panose="020B0604020202020204" pitchFamily="34" charset="0"/>
              </a:rPr>
              <a:t>Отложные воротники</a:t>
            </a:r>
            <a:endParaRPr lang="ru-RU" sz="3600" b="1" dirty="0">
              <a:solidFill>
                <a:srgbClr val="008000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675" y="1336493"/>
            <a:ext cx="4906405" cy="4254109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3382" y="1376254"/>
            <a:ext cx="3307980" cy="44978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63747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111865" y="488099"/>
            <a:ext cx="30241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8000"/>
                </a:solidFill>
                <a:latin typeface="+mj-lt"/>
                <a:cs typeface="Arial" panose="020B0604020202020204" pitchFamily="34" charset="0"/>
              </a:rPr>
              <a:t>Рукав и вырез</a:t>
            </a:r>
            <a:endParaRPr lang="ru-RU" sz="3600" b="1" dirty="0">
              <a:solidFill>
                <a:srgbClr val="008000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13315" name="Picture 3" descr="C:\Users\педагог5\Desktop\ИГОЛЬНОЕ КРУЖЕВО\Рукав и вырез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168145"/>
            <a:ext cx="3326694" cy="407350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педагог5\Desktop\2b6305631f9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17871" y="1143416"/>
            <a:ext cx="3275856" cy="412296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педагог5\Desktop\6a0f6caf45cc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6575" y="2420888"/>
            <a:ext cx="3157719" cy="400282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5874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6080</TotalTime>
  <Words>1215</Words>
  <Application>Microsoft Office PowerPoint</Application>
  <PresentationFormat>Экран (4:3)</PresentationFormat>
  <Paragraphs>130</Paragraphs>
  <Slides>29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1" baseType="lpstr">
      <vt:lpstr>Тема Office</vt:lpstr>
      <vt:lpstr>Презентация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 истории кружева</dc:title>
  <dc:creator>Носкова</dc:creator>
  <cp:lastModifiedBy>педагог5</cp:lastModifiedBy>
  <cp:revision>219</cp:revision>
  <dcterms:created xsi:type="dcterms:W3CDTF">2014-07-21T20:42:39Z</dcterms:created>
  <dcterms:modified xsi:type="dcterms:W3CDTF">2014-08-14T08:51:11Z</dcterms:modified>
</cp:coreProperties>
</file>