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58" r:id="rId3"/>
    <p:sldId id="259" r:id="rId4"/>
    <p:sldId id="260" r:id="rId5"/>
    <p:sldId id="261" r:id="rId6"/>
    <p:sldId id="263" r:id="rId7"/>
    <p:sldId id="264" r:id="rId8"/>
    <p:sldId id="269" r:id="rId9"/>
    <p:sldId id="265" r:id="rId10"/>
    <p:sldId id="266" r:id="rId11"/>
    <p:sldId id="267" r:id="rId12"/>
    <p:sldId id="268" r:id="rId13"/>
    <p:sldId id="270"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66FF"/>
    <a:srgbClr val="FF99CC"/>
    <a:srgbClr val="FFFF66"/>
    <a:srgbClr val="66CCFF"/>
    <a:srgbClr val="FFFFCC"/>
    <a:srgbClr val="66FF99"/>
    <a:srgbClr val="EFC2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790" autoAdjust="0"/>
  </p:normalViewPr>
  <p:slideViewPr>
    <p:cSldViewPr>
      <p:cViewPr varScale="1">
        <p:scale>
          <a:sx n="63" d="100"/>
          <a:sy n="63" d="100"/>
        </p:scale>
        <p:origin x="-157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63C6B04-6726-493C-8416-1A6554162262}" type="datetimeFigureOut">
              <a:rPr lang="ru-RU" smtClean="0"/>
              <a:t>29.04.2012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689CC6-BB27-4864-A2F4-11EB0FFFD614}" type="slidenum">
              <a:rPr lang="ru-RU" smtClean="0"/>
              <a:t>‹#›</a:t>
            </a:fld>
            <a:endParaRPr lang="ru-RU"/>
          </a:p>
        </p:txBody>
      </p:sp>
    </p:spTree>
    <p:extLst>
      <p:ext uri="{BB962C8B-B14F-4D97-AF65-F5344CB8AC3E}">
        <p14:creationId xmlns:p14="http://schemas.microsoft.com/office/powerpoint/2010/main" val="30551978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63C6B04-6726-493C-8416-1A6554162262}" type="datetimeFigureOut">
              <a:rPr lang="ru-RU" smtClean="0"/>
              <a:t>29.04.2012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689CC6-BB27-4864-A2F4-11EB0FFFD614}" type="slidenum">
              <a:rPr lang="ru-RU" smtClean="0"/>
              <a:t>‹#›</a:t>
            </a:fld>
            <a:endParaRPr lang="ru-RU"/>
          </a:p>
        </p:txBody>
      </p:sp>
    </p:spTree>
    <p:extLst>
      <p:ext uri="{BB962C8B-B14F-4D97-AF65-F5344CB8AC3E}">
        <p14:creationId xmlns:p14="http://schemas.microsoft.com/office/powerpoint/2010/main" val="22825692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63C6B04-6726-493C-8416-1A6554162262}" type="datetimeFigureOut">
              <a:rPr lang="ru-RU" smtClean="0"/>
              <a:t>29.04.2012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689CC6-BB27-4864-A2F4-11EB0FFFD614}" type="slidenum">
              <a:rPr lang="ru-RU" smtClean="0"/>
              <a:t>‹#›</a:t>
            </a:fld>
            <a:endParaRPr lang="ru-RU"/>
          </a:p>
        </p:txBody>
      </p:sp>
    </p:spTree>
    <p:extLst>
      <p:ext uri="{BB962C8B-B14F-4D97-AF65-F5344CB8AC3E}">
        <p14:creationId xmlns:p14="http://schemas.microsoft.com/office/powerpoint/2010/main" val="22207427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63C6B04-6726-493C-8416-1A6554162262}" type="datetimeFigureOut">
              <a:rPr lang="ru-RU" smtClean="0"/>
              <a:t>29.04.2012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689CC6-BB27-4864-A2F4-11EB0FFFD614}" type="slidenum">
              <a:rPr lang="ru-RU" smtClean="0"/>
              <a:t>‹#›</a:t>
            </a:fld>
            <a:endParaRPr lang="ru-RU"/>
          </a:p>
        </p:txBody>
      </p:sp>
    </p:spTree>
    <p:extLst>
      <p:ext uri="{BB962C8B-B14F-4D97-AF65-F5344CB8AC3E}">
        <p14:creationId xmlns:p14="http://schemas.microsoft.com/office/powerpoint/2010/main" val="2380618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63C6B04-6726-493C-8416-1A6554162262}" type="datetimeFigureOut">
              <a:rPr lang="ru-RU" smtClean="0"/>
              <a:t>29.04.2012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689CC6-BB27-4864-A2F4-11EB0FFFD614}" type="slidenum">
              <a:rPr lang="ru-RU" smtClean="0"/>
              <a:t>‹#›</a:t>
            </a:fld>
            <a:endParaRPr lang="ru-RU"/>
          </a:p>
        </p:txBody>
      </p:sp>
    </p:spTree>
    <p:extLst>
      <p:ext uri="{BB962C8B-B14F-4D97-AF65-F5344CB8AC3E}">
        <p14:creationId xmlns:p14="http://schemas.microsoft.com/office/powerpoint/2010/main" val="882708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63C6B04-6726-493C-8416-1A6554162262}" type="datetimeFigureOut">
              <a:rPr lang="ru-RU" smtClean="0"/>
              <a:t>29.04.2012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B689CC6-BB27-4864-A2F4-11EB0FFFD614}" type="slidenum">
              <a:rPr lang="ru-RU" smtClean="0"/>
              <a:t>‹#›</a:t>
            </a:fld>
            <a:endParaRPr lang="ru-RU"/>
          </a:p>
        </p:txBody>
      </p:sp>
    </p:spTree>
    <p:extLst>
      <p:ext uri="{BB962C8B-B14F-4D97-AF65-F5344CB8AC3E}">
        <p14:creationId xmlns:p14="http://schemas.microsoft.com/office/powerpoint/2010/main" val="320679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63C6B04-6726-493C-8416-1A6554162262}" type="datetimeFigureOut">
              <a:rPr lang="ru-RU" smtClean="0"/>
              <a:t>29.04.2012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B689CC6-BB27-4864-A2F4-11EB0FFFD614}" type="slidenum">
              <a:rPr lang="ru-RU" smtClean="0"/>
              <a:t>‹#›</a:t>
            </a:fld>
            <a:endParaRPr lang="ru-RU"/>
          </a:p>
        </p:txBody>
      </p:sp>
    </p:spTree>
    <p:extLst>
      <p:ext uri="{BB962C8B-B14F-4D97-AF65-F5344CB8AC3E}">
        <p14:creationId xmlns:p14="http://schemas.microsoft.com/office/powerpoint/2010/main" val="42008044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63C6B04-6726-493C-8416-1A6554162262}" type="datetimeFigureOut">
              <a:rPr lang="ru-RU" smtClean="0"/>
              <a:t>29.04.2012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B689CC6-BB27-4864-A2F4-11EB0FFFD614}" type="slidenum">
              <a:rPr lang="ru-RU" smtClean="0"/>
              <a:t>‹#›</a:t>
            </a:fld>
            <a:endParaRPr lang="ru-RU"/>
          </a:p>
        </p:txBody>
      </p:sp>
    </p:spTree>
    <p:extLst>
      <p:ext uri="{BB962C8B-B14F-4D97-AF65-F5344CB8AC3E}">
        <p14:creationId xmlns:p14="http://schemas.microsoft.com/office/powerpoint/2010/main" val="15584171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63C6B04-6726-493C-8416-1A6554162262}" type="datetimeFigureOut">
              <a:rPr lang="ru-RU" smtClean="0"/>
              <a:t>29.04.2012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B689CC6-BB27-4864-A2F4-11EB0FFFD614}" type="slidenum">
              <a:rPr lang="ru-RU" smtClean="0"/>
              <a:t>‹#›</a:t>
            </a:fld>
            <a:endParaRPr lang="ru-RU"/>
          </a:p>
        </p:txBody>
      </p:sp>
    </p:spTree>
    <p:extLst>
      <p:ext uri="{BB962C8B-B14F-4D97-AF65-F5344CB8AC3E}">
        <p14:creationId xmlns:p14="http://schemas.microsoft.com/office/powerpoint/2010/main" val="1737389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63C6B04-6726-493C-8416-1A6554162262}" type="datetimeFigureOut">
              <a:rPr lang="ru-RU" smtClean="0"/>
              <a:t>29.04.2012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B689CC6-BB27-4864-A2F4-11EB0FFFD614}" type="slidenum">
              <a:rPr lang="ru-RU" smtClean="0"/>
              <a:t>‹#›</a:t>
            </a:fld>
            <a:endParaRPr lang="ru-RU"/>
          </a:p>
        </p:txBody>
      </p:sp>
    </p:spTree>
    <p:extLst>
      <p:ext uri="{BB962C8B-B14F-4D97-AF65-F5344CB8AC3E}">
        <p14:creationId xmlns:p14="http://schemas.microsoft.com/office/powerpoint/2010/main" val="11951526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63C6B04-6726-493C-8416-1A6554162262}" type="datetimeFigureOut">
              <a:rPr lang="ru-RU" smtClean="0"/>
              <a:t>29.04.2012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B689CC6-BB27-4864-A2F4-11EB0FFFD614}" type="slidenum">
              <a:rPr lang="ru-RU" smtClean="0"/>
              <a:t>‹#›</a:t>
            </a:fld>
            <a:endParaRPr lang="ru-RU"/>
          </a:p>
        </p:txBody>
      </p:sp>
    </p:spTree>
    <p:extLst>
      <p:ext uri="{BB962C8B-B14F-4D97-AF65-F5344CB8AC3E}">
        <p14:creationId xmlns:p14="http://schemas.microsoft.com/office/powerpoint/2010/main" val="131408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3C6B04-6726-493C-8416-1A6554162262}" type="datetimeFigureOut">
              <a:rPr lang="ru-RU" smtClean="0"/>
              <a:t>29.04.2012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689CC6-BB27-4864-A2F4-11EB0FFFD614}" type="slidenum">
              <a:rPr lang="ru-RU" smtClean="0"/>
              <a:t>‹#›</a:t>
            </a:fld>
            <a:endParaRPr lang="ru-RU"/>
          </a:p>
        </p:txBody>
      </p:sp>
    </p:spTree>
    <p:extLst>
      <p:ext uri="{BB962C8B-B14F-4D97-AF65-F5344CB8AC3E}">
        <p14:creationId xmlns:p14="http://schemas.microsoft.com/office/powerpoint/2010/main" val="3838782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www.liveinternet.ru/users/4116112/post181630476/" TargetMode="External"/><Relationship Id="rId7" Type="http://schemas.openxmlformats.org/officeDocument/2006/relationships/hyperlink" Target="http://svoimirykami.at.ua/load/skhemy/vyshivka_k_paskhe/quot_zolotaja_paskha_quot/30-1-0-133" TargetMode="External"/><Relationship Id="rId2" Type="http://schemas.openxmlformats.org/officeDocument/2006/relationships/hyperlink" Target="http://www.liveinternet.ru/users/dikulya67/post203845536/" TargetMode="External"/><Relationship Id="rId1" Type="http://schemas.openxmlformats.org/officeDocument/2006/relationships/slideLayout" Target="../slideLayouts/slideLayout7.xml"/><Relationship Id="rId6" Type="http://schemas.openxmlformats.org/officeDocument/2006/relationships/hyperlink" Target="http://viva-lady.ru/prazdniki/pashalnyie-podelki-svoimi-rukami-i-pashalnyie-ukrasheniya/" TargetMode="External"/><Relationship Id="rId5" Type="http://schemas.openxmlformats.org/officeDocument/2006/relationships/hyperlink" Target="http://hobby-origami.biz/podelka-na-temu-pasha.html" TargetMode="External"/><Relationship Id="rId4" Type="http://schemas.openxmlformats.org/officeDocument/2006/relationships/hyperlink" Target="http://www.retivskaya.ru/pasha.html"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6" Type="http://schemas.openxmlformats.org/officeDocument/2006/relationships/hyperlink" Target="http://www.liveinternet.ru/users/dikulya67/post203845536/" TargetMode="External"/><Relationship Id="rId5" Type="http://schemas.openxmlformats.org/officeDocument/2006/relationships/image" Target="../media/image25.jpeg"/><Relationship Id="rId4" Type="http://schemas.openxmlformats.org/officeDocument/2006/relationships/image" Target="../media/image24.jpeg"/></Relationships>
</file>

<file path=ppt/slides/_rels/slide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tehnologi.su/Pasha/pacx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514" y="184220"/>
            <a:ext cx="1417807" cy="1636550"/>
          </a:xfrm>
          <a:prstGeom prst="rect">
            <a:avLst/>
          </a:prstGeom>
          <a:ln w="228600" cap="sq" cmpd="thickThin">
            <a:no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4538475" y="1378495"/>
            <a:ext cx="2149299" cy="369332"/>
          </a:xfrm>
          <a:prstGeom prst="rect">
            <a:avLst/>
          </a:prstGeom>
        </p:spPr>
        <p:txBody>
          <a:bodyPr wrap="square">
            <a:spAutoFit/>
          </a:bodyPr>
          <a:lstStyle/>
          <a:p>
            <a:r>
              <a:rPr lang="en-US" b="1" dirty="0" smtClean="0"/>
              <a:t>http://tehnologi.su</a:t>
            </a:r>
            <a:r>
              <a:rPr lang="en-US" dirty="0" smtClean="0"/>
              <a:t>/</a:t>
            </a:r>
            <a:endParaRPr lang="ru-RU" dirty="0"/>
          </a:p>
        </p:txBody>
      </p:sp>
      <p:sp>
        <p:nvSpPr>
          <p:cNvPr id="3" name="Прямоугольник 2"/>
          <p:cNvSpPr/>
          <p:nvPr/>
        </p:nvSpPr>
        <p:spPr>
          <a:xfrm>
            <a:off x="2082252" y="184220"/>
            <a:ext cx="7061747" cy="1200329"/>
          </a:xfrm>
          <a:prstGeom prst="rect">
            <a:avLst/>
          </a:prstGeom>
        </p:spPr>
        <p:txBody>
          <a:bodyPr wrap="square">
            <a:spAutoFit/>
          </a:bodyPr>
          <a:lstStyle/>
          <a:p>
            <a:pPr algn="ctr" fontAlgn="t"/>
            <a:r>
              <a:rPr lang="en-US" sz="2400" b="1" dirty="0" smtClean="0">
                <a:solidFill>
                  <a:srgbClr val="FF0000"/>
                </a:solidFill>
                <a:effectLst/>
              </a:rPr>
              <a:t>II </a:t>
            </a:r>
            <a:r>
              <a:rPr lang="ru-RU" sz="2400" b="1" dirty="0" smtClean="0">
                <a:solidFill>
                  <a:srgbClr val="FF0000"/>
                </a:solidFill>
                <a:effectLst/>
              </a:rPr>
              <a:t>Интернет-праздник</a:t>
            </a:r>
            <a:endParaRPr lang="ru-RU" sz="2400" dirty="0" smtClean="0">
              <a:solidFill>
                <a:srgbClr val="FF0000"/>
              </a:solidFill>
              <a:effectLst/>
            </a:endParaRPr>
          </a:p>
          <a:p>
            <a:pPr algn="ctr" fontAlgn="t"/>
            <a:r>
              <a:rPr lang="ru-RU" sz="2400" b="1" dirty="0" smtClean="0">
                <a:solidFill>
                  <a:srgbClr val="FF0000"/>
                </a:solidFill>
                <a:effectLst/>
              </a:rPr>
              <a:t>"Светлая пасха" </a:t>
            </a:r>
          </a:p>
          <a:p>
            <a:pPr algn="ctr" fontAlgn="t"/>
            <a:r>
              <a:rPr lang="ru-RU" sz="2400" b="1" dirty="0" smtClean="0">
                <a:solidFill>
                  <a:srgbClr val="FF0000"/>
                </a:solidFill>
              </a:rPr>
              <a:t>«Непрерывная  подготовка учителей технологии»</a:t>
            </a:r>
            <a:endParaRPr lang="ru-RU" sz="2400" dirty="0">
              <a:solidFill>
                <a:srgbClr val="FF0000"/>
              </a:solidFill>
              <a:effectLst/>
            </a:endParaRPr>
          </a:p>
        </p:txBody>
      </p:sp>
      <p:pic>
        <p:nvPicPr>
          <p:cNvPr id="3082" name="Picture 10" descr="C:\Users\пользователь\Desktop\фото пасха\DSC0414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114" y="2204864"/>
            <a:ext cx="2962275" cy="42672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4211960" y="4149080"/>
            <a:ext cx="4572000" cy="2185214"/>
          </a:xfrm>
          <a:prstGeom prst="rect">
            <a:avLst/>
          </a:prstGeom>
        </p:spPr>
        <p:txBody>
          <a:bodyPr>
            <a:spAutoFit/>
          </a:bodyPr>
          <a:lstStyle/>
          <a:p>
            <a:pPr lvl="0" algn="ctr">
              <a:defRPr/>
            </a:pPr>
            <a:r>
              <a:rPr lang="ru-RU" b="1" dirty="0" smtClean="0">
                <a:ln w="18000">
                  <a:solidFill>
                    <a:srgbClr val="C00000"/>
                  </a:solidFill>
                  <a:prstDash val="solid"/>
                  <a:miter lim="800000"/>
                </a:ln>
                <a:solidFill>
                  <a:srgbClr val="FF0000"/>
                </a:solidFill>
                <a:effectLst>
                  <a:outerShdw blurRad="25500" dist="23000" dir="7020000" algn="tl">
                    <a:srgbClr val="000000">
                      <a:alpha val="50000"/>
                    </a:srgbClr>
                  </a:outerShdw>
                </a:effectLst>
                <a:latin typeface="Bookman Old Style" pitchFamily="18" charset="0"/>
              </a:rPr>
              <a:t>МАОУ </a:t>
            </a:r>
            <a:r>
              <a:rPr lang="ru-RU" b="1" dirty="0">
                <a:ln w="18000">
                  <a:solidFill>
                    <a:srgbClr val="C00000"/>
                  </a:solidFill>
                  <a:prstDash val="solid"/>
                  <a:miter lim="800000"/>
                </a:ln>
                <a:solidFill>
                  <a:srgbClr val="FF0000"/>
                </a:solidFill>
                <a:effectLst>
                  <a:outerShdw blurRad="25500" dist="23000" dir="7020000" algn="tl">
                    <a:srgbClr val="000000">
                      <a:alpha val="50000"/>
                    </a:srgbClr>
                  </a:outerShdw>
                </a:effectLst>
                <a:latin typeface="Bookman Old Style" pitchFamily="18" charset="0"/>
              </a:rPr>
              <a:t>«Нурлатская гимназия»</a:t>
            </a:r>
          </a:p>
          <a:p>
            <a:pPr algn="ctr">
              <a:defRPr/>
            </a:pPr>
            <a:r>
              <a:rPr lang="ru-RU" b="1" dirty="0">
                <a:ln w="18000">
                  <a:solidFill>
                    <a:srgbClr val="C00000"/>
                  </a:solidFill>
                  <a:prstDash val="solid"/>
                  <a:miter lim="800000"/>
                </a:ln>
                <a:solidFill>
                  <a:srgbClr val="FF0000"/>
                </a:solidFill>
                <a:effectLst>
                  <a:outerShdw blurRad="25500" dist="23000" dir="7020000" algn="tl">
                    <a:srgbClr val="000000">
                      <a:alpha val="50000"/>
                    </a:srgbClr>
                  </a:outerShdw>
                </a:effectLst>
                <a:latin typeface="Bookman Old Style" pitchFamily="18" charset="0"/>
              </a:rPr>
              <a:t> учитель </a:t>
            </a:r>
            <a:r>
              <a:rPr lang="ru-RU" b="1" dirty="0" smtClean="0">
                <a:ln w="18000">
                  <a:solidFill>
                    <a:srgbClr val="C00000"/>
                  </a:solidFill>
                  <a:prstDash val="solid"/>
                  <a:miter lim="800000"/>
                </a:ln>
                <a:solidFill>
                  <a:srgbClr val="FF0000"/>
                </a:solidFill>
                <a:effectLst>
                  <a:outerShdw blurRad="25500" dist="23000" dir="7020000" algn="tl">
                    <a:srgbClr val="000000">
                      <a:alpha val="50000"/>
                    </a:srgbClr>
                  </a:outerShdw>
                </a:effectLst>
                <a:latin typeface="Bookman Old Style" pitchFamily="18" charset="0"/>
              </a:rPr>
              <a:t>технологии, </a:t>
            </a:r>
            <a:r>
              <a:rPr lang="ru-RU" b="1" dirty="0" smtClean="0">
                <a:ln w="18000">
                  <a:solidFill>
                    <a:srgbClr val="C00000"/>
                  </a:solidFill>
                  <a:prstDash val="solid"/>
                  <a:miter lim="800000"/>
                </a:ln>
                <a:solidFill>
                  <a:srgbClr val="FF0000"/>
                </a:solidFill>
                <a:effectLst>
                  <a:outerShdw blurRad="25500" dist="23000" dir="7020000" algn="tl">
                    <a:srgbClr val="000000">
                      <a:alpha val="50000"/>
                    </a:srgbClr>
                  </a:outerShdw>
                </a:effectLst>
                <a:latin typeface="Bookman Old Style" pitchFamily="18" charset="0"/>
              </a:rPr>
              <a:t>изобразительного искусства </a:t>
            </a:r>
            <a:r>
              <a:rPr lang="ru-RU" b="1" dirty="0" smtClean="0">
                <a:ln w="18000">
                  <a:solidFill>
                    <a:srgbClr val="C00000"/>
                  </a:solidFill>
                  <a:prstDash val="solid"/>
                  <a:miter lim="800000"/>
                </a:ln>
                <a:solidFill>
                  <a:srgbClr val="FF0000"/>
                </a:solidFill>
                <a:effectLst>
                  <a:outerShdw blurRad="25500" dist="23000" dir="7020000" algn="tl">
                    <a:srgbClr val="000000">
                      <a:alpha val="50000"/>
                    </a:srgbClr>
                  </a:outerShdw>
                </a:effectLst>
                <a:latin typeface="Bookman Old Style" pitchFamily="18" charset="0"/>
              </a:rPr>
              <a:t>педагог дополнительного образования, города </a:t>
            </a:r>
            <a:r>
              <a:rPr lang="ru-RU" b="1" dirty="0" smtClean="0">
                <a:ln w="18000">
                  <a:solidFill>
                    <a:srgbClr val="C00000"/>
                  </a:solidFill>
                  <a:prstDash val="solid"/>
                  <a:miter lim="800000"/>
                </a:ln>
                <a:solidFill>
                  <a:srgbClr val="FF0000"/>
                </a:solidFill>
                <a:effectLst>
                  <a:outerShdw blurRad="25500" dist="23000" dir="7020000" algn="tl">
                    <a:srgbClr val="000000">
                      <a:alpha val="50000"/>
                    </a:srgbClr>
                  </a:outerShdw>
                </a:effectLst>
                <a:latin typeface="Bookman Old Style" pitchFamily="18" charset="0"/>
              </a:rPr>
              <a:t>Нурлат, РТ</a:t>
            </a:r>
            <a:endParaRPr lang="ru-RU" b="1" dirty="0">
              <a:ln w="18000">
                <a:solidFill>
                  <a:srgbClr val="C00000"/>
                </a:solidFill>
                <a:prstDash val="solid"/>
                <a:miter lim="800000"/>
              </a:ln>
              <a:solidFill>
                <a:srgbClr val="FF0000"/>
              </a:solidFill>
              <a:effectLst>
                <a:outerShdw blurRad="25500" dist="23000" dir="7020000" algn="tl">
                  <a:srgbClr val="000000">
                    <a:alpha val="50000"/>
                  </a:srgbClr>
                </a:outerShdw>
              </a:effectLst>
              <a:latin typeface="Bookman Old Style" pitchFamily="18" charset="0"/>
            </a:endParaRPr>
          </a:p>
          <a:p>
            <a:pPr lvl="0" algn="ctr">
              <a:defRPr/>
            </a:pPr>
            <a:endParaRPr lang="ru-RU" b="1" dirty="0">
              <a:ln w="18000">
                <a:solidFill>
                  <a:srgbClr val="C00000"/>
                </a:solidFill>
                <a:prstDash val="solid"/>
                <a:miter lim="800000"/>
              </a:ln>
              <a:solidFill>
                <a:srgbClr val="FF0000"/>
              </a:solidFill>
              <a:effectLst>
                <a:outerShdw blurRad="25500" dist="23000" dir="7020000" algn="tl">
                  <a:srgbClr val="000000">
                    <a:alpha val="50000"/>
                  </a:srgbClr>
                </a:outerShdw>
              </a:effectLst>
              <a:latin typeface="Bookman Old Style" pitchFamily="18" charset="0"/>
            </a:endParaRPr>
          </a:p>
          <a:p>
            <a:pPr lvl="0" algn="ctr">
              <a:defRPr/>
            </a:pPr>
            <a:r>
              <a:rPr lang="ru-RU" sz="2800" b="1" dirty="0" smtClean="0">
                <a:ln w="18000">
                  <a:solidFill>
                    <a:srgbClr val="C00000"/>
                  </a:solidFill>
                  <a:prstDash val="solid"/>
                  <a:miter lim="800000"/>
                </a:ln>
                <a:solidFill>
                  <a:srgbClr val="FF0000"/>
                </a:solidFill>
                <a:effectLst>
                  <a:outerShdw blurRad="25500" dist="23000" dir="7020000" algn="tl">
                    <a:srgbClr val="000000">
                      <a:alpha val="50000"/>
                    </a:srgbClr>
                  </a:outerShdw>
                </a:effectLst>
                <a:latin typeface="Monotype Corsiva" pitchFamily="66" charset="0"/>
              </a:rPr>
              <a:t>Кутузова Наталия Петровна</a:t>
            </a:r>
            <a:endParaRPr lang="ru-RU" sz="2800" b="1" dirty="0">
              <a:ln w="18000">
                <a:solidFill>
                  <a:srgbClr val="C00000"/>
                </a:solidFill>
                <a:prstDash val="solid"/>
                <a:miter lim="800000"/>
              </a:ln>
              <a:solidFill>
                <a:srgbClr val="FF0000"/>
              </a:solidFill>
              <a:effectLst>
                <a:outerShdw blurRad="25500" dist="23000" dir="7020000" algn="tl">
                  <a:srgbClr val="000000">
                    <a:alpha val="50000"/>
                  </a:srgbClr>
                </a:outerShdw>
              </a:effectLst>
              <a:latin typeface="Monotype Corsiva" pitchFamily="66" charset="0"/>
            </a:endParaRPr>
          </a:p>
        </p:txBody>
      </p:sp>
      <p:sp>
        <p:nvSpPr>
          <p:cNvPr id="7" name="Прямоугольник 6"/>
          <p:cNvSpPr/>
          <p:nvPr/>
        </p:nvSpPr>
        <p:spPr>
          <a:xfrm>
            <a:off x="3941244" y="3008756"/>
            <a:ext cx="4842716" cy="830997"/>
          </a:xfrm>
          <a:prstGeom prst="rect">
            <a:avLst/>
          </a:prstGeom>
        </p:spPr>
        <p:style>
          <a:lnRef idx="1">
            <a:schemeClr val="accent3"/>
          </a:lnRef>
          <a:fillRef idx="3">
            <a:schemeClr val="accent3"/>
          </a:fillRef>
          <a:effectRef idx="2">
            <a:schemeClr val="accent3"/>
          </a:effectRef>
          <a:fontRef idx="minor">
            <a:schemeClr val="lt1"/>
          </a:fontRef>
        </p:style>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4800" b="1" cap="none" spc="0" dirty="0" smtClean="0">
                <a:ln w="11430"/>
                <a:solidFill>
                  <a:srgbClr val="FFFF00"/>
                </a:solidFill>
                <a:effectLst>
                  <a:outerShdw blurRad="50800" dist="39000" dir="5460000" algn="tl">
                    <a:srgbClr val="000000">
                      <a:alpha val="38000"/>
                    </a:srgbClr>
                  </a:outerShdw>
                </a:effectLst>
              </a:rPr>
              <a:t>«Золотая Пасха»</a:t>
            </a:r>
            <a:endParaRPr lang="ru-RU" sz="4800" b="1" cap="none" spc="0" dirty="0">
              <a:ln w="11430"/>
              <a:solidFill>
                <a:srgbClr val="FFFF00"/>
              </a:soli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12477021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пользователь\Desktop\фото пасха\DSC0413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62842" y="188640"/>
            <a:ext cx="3631261" cy="345638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пользователь\Desktop\фото пасха\DSC0415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338" y="2708920"/>
            <a:ext cx="3845324" cy="3619128"/>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88935" y="1242120"/>
            <a:ext cx="4176464" cy="923330"/>
          </a:xfrm>
          <a:prstGeom prst="rect">
            <a:avLst/>
          </a:prstGeom>
        </p:spPr>
        <p:style>
          <a:lnRef idx="1">
            <a:schemeClr val="accent3"/>
          </a:lnRef>
          <a:fillRef idx="3">
            <a:schemeClr val="accent3"/>
          </a:fillRef>
          <a:effectRef idx="2">
            <a:schemeClr val="accent3"/>
          </a:effectRef>
          <a:fontRef idx="minor">
            <a:schemeClr val="lt1"/>
          </a:fontRef>
        </p:style>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cap="none" spc="0" dirty="0" smtClean="0">
                <a:ln w="11430"/>
                <a:solidFill>
                  <a:srgbClr val="FFFF00"/>
                </a:solidFill>
                <a:effectLst>
                  <a:outerShdw blurRad="50800" dist="39000" dir="5460000" algn="tl">
                    <a:srgbClr val="000000">
                      <a:alpha val="38000"/>
                    </a:srgbClr>
                  </a:outerShdw>
                </a:effectLst>
              </a:rPr>
              <a:t>Золотая</a:t>
            </a:r>
            <a:endParaRPr lang="ru-RU" sz="5400" b="1" cap="none" spc="0" dirty="0">
              <a:ln w="11430"/>
              <a:solidFill>
                <a:srgbClr val="FFFF00"/>
              </a:solidFill>
              <a:effectLst>
                <a:outerShdw blurRad="50800" dist="39000" dir="5460000" algn="tl">
                  <a:srgbClr val="000000">
                    <a:alpha val="38000"/>
                  </a:srgbClr>
                </a:outerShdw>
              </a:effectLst>
            </a:endParaRPr>
          </a:p>
        </p:txBody>
      </p:sp>
      <p:sp>
        <p:nvSpPr>
          <p:cNvPr id="6" name="Прямоугольник 5"/>
          <p:cNvSpPr/>
          <p:nvPr/>
        </p:nvSpPr>
        <p:spPr>
          <a:xfrm>
            <a:off x="4717639" y="4365104"/>
            <a:ext cx="4176464" cy="923330"/>
          </a:xfrm>
          <a:prstGeom prst="rect">
            <a:avLst/>
          </a:prstGeom>
        </p:spPr>
        <p:style>
          <a:lnRef idx="1">
            <a:schemeClr val="accent3"/>
          </a:lnRef>
          <a:fillRef idx="3">
            <a:schemeClr val="accent3"/>
          </a:fillRef>
          <a:effectRef idx="2">
            <a:schemeClr val="accent3"/>
          </a:effectRef>
          <a:fontRef idx="minor">
            <a:schemeClr val="lt1"/>
          </a:fontRef>
        </p:style>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cap="none" spc="0" dirty="0" smtClean="0">
                <a:ln w="11430"/>
                <a:solidFill>
                  <a:srgbClr val="FFFF00"/>
                </a:solidFill>
                <a:effectLst>
                  <a:outerShdw blurRad="50800" dist="39000" dir="5460000" algn="tl">
                    <a:srgbClr val="000000">
                      <a:alpha val="38000"/>
                    </a:srgbClr>
                  </a:outerShdw>
                </a:effectLst>
              </a:rPr>
              <a:t>Пасха</a:t>
            </a:r>
            <a:endParaRPr lang="ru-RU" sz="5400" b="1" cap="none" spc="0" dirty="0">
              <a:ln w="11430"/>
              <a:solidFill>
                <a:srgbClr val="FFFF00"/>
              </a:soli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27369117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C:\Users\пользователь\Desktop\фото пасха\DSC0414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088" y="908719"/>
            <a:ext cx="3024336" cy="5156245"/>
          </a:xfrm>
          <a:prstGeom prst="round2DiagRect">
            <a:avLst>
              <a:gd name="adj1" fmla="val 16667"/>
              <a:gd name="adj2" fmla="val 0"/>
            </a:avLst>
          </a:prstGeom>
          <a:ln w="88900" cap="sq">
            <a:solidFill>
              <a:srgbClr val="CC66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3074" name="Picture 2" descr="C:\Users\пользователь\Desktop\фото пасха\DSC0415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908719"/>
            <a:ext cx="2808312" cy="5156245"/>
          </a:xfrm>
          <a:prstGeom prst="round2DiagRect">
            <a:avLst>
              <a:gd name="adj1" fmla="val 16667"/>
              <a:gd name="adj2" fmla="val 0"/>
            </a:avLst>
          </a:prstGeom>
          <a:ln w="88900" cap="sq">
            <a:solidFill>
              <a:srgbClr val="FFFF00"/>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92159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пользователь\Desktop\фото пасха\82969947_73721870_large_2f2b4ecfdd7427d7edc22d05a35a1ed.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466880" y="548680"/>
            <a:ext cx="5662325" cy="5188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90804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56008" y="2390329"/>
            <a:ext cx="7128792" cy="2585323"/>
          </a:xfrm>
          <a:prstGeom prst="rect">
            <a:avLst/>
          </a:prstGeom>
        </p:spPr>
        <p:txBody>
          <a:bodyPr wrap="square">
            <a:spAutoFit/>
          </a:bodyPr>
          <a:lstStyle/>
          <a:p>
            <a:r>
              <a:rPr lang="en-US" dirty="0">
                <a:hlinkClick r:id="rId2"/>
              </a:rPr>
              <a:t>http://www.liveinternet.ru/users/dikulya67/post203845536</a:t>
            </a:r>
            <a:r>
              <a:rPr lang="en-US" dirty="0" smtClean="0">
                <a:hlinkClick r:id="rId2"/>
              </a:rPr>
              <a:t>/</a:t>
            </a:r>
            <a:endParaRPr lang="ru-RU" dirty="0" smtClean="0"/>
          </a:p>
          <a:p>
            <a:r>
              <a:rPr lang="en-US" dirty="0">
                <a:hlinkClick r:id="rId3"/>
              </a:rPr>
              <a:t>http://www.liveinternet.ru/users/4116112/post181630476</a:t>
            </a:r>
            <a:r>
              <a:rPr lang="en-US" dirty="0" smtClean="0">
                <a:hlinkClick r:id="rId3"/>
              </a:rPr>
              <a:t>/</a:t>
            </a:r>
            <a:endParaRPr lang="ru-RU" dirty="0" smtClean="0"/>
          </a:p>
          <a:p>
            <a:r>
              <a:rPr lang="en-US" dirty="0">
                <a:hlinkClick r:id="rId4"/>
              </a:rPr>
              <a:t>http://</a:t>
            </a:r>
            <a:r>
              <a:rPr lang="en-US" dirty="0" smtClean="0">
                <a:hlinkClick r:id="rId4"/>
              </a:rPr>
              <a:t>www.retivskaya.ru/pasha.html</a:t>
            </a:r>
            <a:endParaRPr lang="ru-RU" dirty="0" smtClean="0"/>
          </a:p>
          <a:p>
            <a:r>
              <a:rPr lang="en-US" dirty="0">
                <a:hlinkClick r:id="rId5"/>
              </a:rPr>
              <a:t>http://</a:t>
            </a:r>
            <a:r>
              <a:rPr lang="en-US" dirty="0" smtClean="0">
                <a:hlinkClick r:id="rId5"/>
              </a:rPr>
              <a:t>hobby-origami.biz/podelka-na-temu-pasha.html</a:t>
            </a:r>
            <a:endParaRPr lang="ru-RU" dirty="0" smtClean="0"/>
          </a:p>
          <a:p>
            <a:r>
              <a:rPr lang="en-US" dirty="0">
                <a:hlinkClick r:id="rId6"/>
              </a:rPr>
              <a:t>http://viva-lady.ru/prazdniki/pashalnyie-podelki-svoimi-rukami-i-pashalnyie-ukrasheniya</a:t>
            </a:r>
            <a:r>
              <a:rPr lang="en-US" dirty="0" smtClean="0">
                <a:hlinkClick r:id="rId6"/>
              </a:rPr>
              <a:t>/</a:t>
            </a:r>
            <a:endParaRPr lang="ru-RU" dirty="0" smtClean="0"/>
          </a:p>
          <a:p>
            <a:r>
              <a:rPr lang="en-US" dirty="0">
                <a:hlinkClick r:id="rId7"/>
              </a:rPr>
              <a:t>http://</a:t>
            </a:r>
            <a:r>
              <a:rPr lang="en-US" dirty="0" smtClean="0">
                <a:hlinkClick r:id="rId7"/>
              </a:rPr>
              <a:t>svoimirykami.at.ua/load/skhemy/vyshivka_k_paskhe/quot_zolotaja_paskha_quot/30-1-0-133</a:t>
            </a:r>
            <a:endParaRPr lang="ru-RU" dirty="0" smtClean="0"/>
          </a:p>
          <a:p>
            <a:endParaRPr lang="ru-RU" dirty="0"/>
          </a:p>
        </p:txBody>
      </p:sp>
      <p:sp>
        <p:nvSpPr>
          <p:cNvPr id="4" name="Прямоугольник 3"/>
          <p:cNvSpPr/>
          <p:nvPr/>
        </p:nvSpPr>
        <p:spPr>
          <a:xfrm>
            <a:off x="1807167" y="548680"/>
            <a:ext cx="5026184" cy="830997"/>
          </a:xfrm>
          <a:prstGeom prst="rect">
            <a:avLst/>
          </a:prstGeom>
        </p:spPr>
        <p:txBody>
          <a:bodyPr wrap="none">
            <a:spAutoFit/>
          </a:bodyPr>
          <a:lstStyle/>
          <a:p>
            <a:pPr lvl="0" algn="ctr"/>
            <a:r>
              <a:rPr lang="ru-RU" sz="4800" b="1" dirty="0" smtClean="0">
                <a:ln w="11430">
                  <a:solidFill>
                    <a:srgbClr val="FF0000"/>
                  </a:solidFill>
                </a:ln>
                <a:solidFill>
                  <a:srgbClr val="FFFF00"/>
                </a:solidFill>
                <a:effectLst>
                  <a:outerShdw blurRad="50800" dist="39000" dir="5460000" algn="tl">
                    <a:srgbClr val="000000">
                      <a:alpha val="38000"/>
                    </a:srgbClr>
                  </a:outerShdw>
                </a:effectLst>
              </a:rPr>
              <a:t>Интернет Ресурсы</a:t>
            </a:r>
            <a:endParaRPr lang="ru-RU" sz="4800" b="1" dirty="0">
              <a:ln w="11430">
                <a:solidFill>
                  <a:srgbClr val="FF0000"/>
                </a:solidFill>
              </a:ln>
              <a:solidFill>
                <a:srgbClr val="FFFF00"/>
              </a:soli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41183658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Овал 24"/>
          <p:cNvSpPr/>
          <p:nvPr/>
        </p:nvSpPr>
        <p:spPr>
          <a:xfrm rot="19745635">
            <a:off x="464001" y="3776487"/>
            <a:ext cx="2390038" cy="1143665"/>
          </a:xfrm>
          <a:prstGeom prst="ellipse">
            <a:avLst/>
          </a:prstGeom>
          <a:solidFill>
            <a:srgbClr val="FF99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Овал 23"/>
          <p:cNvSpPr/>
          <p:nvPr/>
        </p:nvSpPr>
        <p:spPr>
          <a:xfrm>
            <a:off x="331769" y="2384530"/>
            <a:ext cx="2057438" cy="10655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Овал 25"/>
          <p:cNvSpPr/>
          <p:nvPr/>
        </p:nvSpPr>
        <p:spPr>
          <a:xfrm rot="5400000">
            <a:off x="3363299" y="4808507"/>
            <a:ext cx="2192379" cy="1427229"/>
          </a:xfrm>
          <a:prstGeom prst="ellipse">
            <a:avLst/>
          </a:prstGeom>
          <a:solidFill>
            <a:srgbClr val="66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Овал 26"/>
          <p:cNvSpPr/>
          <p:nvPr/>
        </p:nvSpPr>
        <p:spPr>
          <a:xfrm rot="1560705">
            <a:off x="6718131" y="3743228"/>
            <a:ext cx="2186764" cy="12397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Овал 22"/>
          <p:cNvSpPr/>
          <p:nvPr/>
        </p:nvSpPr>
        <p:spPr>
          <a:xfrm rot="194203">
            <a:off x="6966788" y="2265749"/>
            <a:ext cx="1926026" cy="1085718"/>
          </a:xfrm>
          <a:prstGeom prst="ellipse">
            <a:avLst/>
          </a:prstGeom>
          <a:solidFill>
            <a:srgbClr val="CC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Овал 19"/>
          <p:cNvSpPr/>
          <p:nvPr/>
        </p:nvSpPr>
        <p:spPr>
          <a:xfrm rot="21277784">
            <a:off x="6349712" y="999893"/>
            <a:ext cx="1907689" cy="1147690"/>
          </a:xfrm>
          <a:prstGeom prst="ellipse">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66CCFF"/>
              </a:solidFill>
            </a:endParaRPr>
          </a:p>
        </p:txBody>
      </p:sp>
      <p:sp>
        <p:nvSpPr>
          <p:cNvPr id="2" name="Прямоугольник 1"/>
          <p:cNvSpPr/>
          <p:nvPr/>
        </p:nvSpPr>
        <p:spPr>
          <a:xfrm>
            <a:off x="374354" y="188640"/>
            <a:ext cx="8302102"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4800" b="1" cap="none" spc="0" dirty="0" smtClean="0">
                <a:ln w="11430">
                  <a:solidFill>
                    <a:srgbClr val="002060"/>
                  </a:solidFill>
                </a:ln>
                <a:solidFill>
                  <a:srgbClr val="FFFF00"/>
                </a:solidFill>
                <a:effectLst>
                  <a:outerShdw blurRad="50800" dist="39000" dir="5460000" algn="tl">
                    <a:srgbClr val="000000">
                      <a:alpha val="38000"/>
                    </a:srgbClr>
                  </a:outerShdw>
                </a:effectLst>
              </a:rPr>
              <a:t>Материалы и оборудование</a:t>
            </a:r>
            <a:endParaRPr lang="ru-RU" sz="4800" b="1" cap="none" spc="0" dirty="0">
              <a:ln w="11430">
                <a:solidFill>
                  <a:srgbClr val="002060"/>
                </a:solidFill>
              </a:ln>
              <a:solidFill>
                <a:srgbClr val="FFFF00"/>
              </a:solidFill>
              <a:effectLst>
                <a:outerShdw blurRad="50800" dist="39000" dir="5460000" algn="tl">
                  <a:srgbClr val="000000">
                    <a:alpha val="38000"/>
                  </a:srgbClr>
                </a:outerShdw>
              </a:effectLst>
            </a:endParaRPr>
          </a:p>
        </p:txBody>
      </p:sp>
      <p:pic>
        <p:nvPicPr>
          <p:cNvPr id="4098" name="Picture 2" descr="C:\Users\пользователь\Desktop\фото пасха\iCA7S4BA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1030" y="2434211"/>
            <a:ext cx="1664706" cy="936933"/>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099" name="Picture 3" descr="C:\Users\пользователь\Desktop\фото пасха\DSC041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3323144">
            <a:off x="1093359" y="3388596"/>
            <a:ext cx="1119198" cy="1953956"/>
          </a:xfrm>
          <a:prstGeom prst="ellipse">
            <a:avLst/>
          </a:prstGeom>
          <a:solidFill>
            <a:srgbClr val="FF99CC"/>
          </a:solidFill>
          <a:ln>
            <a:noFill/>
          </a:ln>
          <a:effectLst>
            <a:softEdge rad="112500"/>
          </a:effectLst>
          <a:extLst/>
        </p:spPr>
      </p:pic>
      <p:sp>
        <p:nvSpPr>
          <p:cNvPr id="3" name="Овал 2"/>
          <p:cNvSpPr/>
          <p:nvPr/>
        </p:nvSpPr>
        <p:spPr>
          <a:xfrm rot="583283">
            <a:off x="705397" y="966238"/>
            <a:ext cx="1954657" cy="1239753"/>
          </a:xfrm>
          <a:prstGeom prst="ellipse">
            <a:avLst/>
          </a:prstGeom>
          <a:solidFill>
            <a:srgbClr val="66CCFF"/>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a:solidFill>
                  <a:sysClr val="windowText" lastClr="000000"/>
                </a:solidFill>
              </a:ln>
            </a:endParaRPr>
          </a:p>
        </p:txBody>
      </p:sp>
      <p:pic>
        <p:nvPicPr>
          <p:cNvPr id="1026" name="Picture 2" descr="http://im6-tub-ru.yandex.net/i?id=256103705-63-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3525" y="1016229"/>
            <a:ext cx="1296144" cy="112072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2" name="Picture 6" descr="C:\Users\пользователь\Desktop\фото пасха\DSC0406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25316">
            <a:off x="1014642" y="1038797"/>
            <a:ext cx="1512168" cy="106988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8" name="Picture 4" descr="C:\Users\пользователь\Desktop\фото пасха\DSC04136.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74886" y="1196753"/>
            <a:ext cx="3525305" cy="3033116"/>
          </a:xfrm>
          <a:prstGeom prst="ellipse">
            <a:avLst/>
          </a:prstGeom>
          <a:ln w="190500" cap="rnd">
            <a:solidFill>
              <a:srgbClr val="FFFF00"/>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1035" name="Picture 11" descr="http://im5-tub-ru.yandex.net/i?id=190879156-23-7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77704" y="4464644"/>
            <a:ext cx="1295400" cy="197623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36" name="Picture 12" descr="C:\Users\пользователь\Desktop\фото поделки к паске\фото пасха\DSC04119.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7793117">
            <a:off x="7424975" y="2149520"/>
            <a:ext cx="1053946" cy="140027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8" name="Овал 27"/>
          <p:cNvSpPr/>
          <p:nvPr/>
        </p:nvSpPr>
        <p:spPr>
          <a:xfrm rot="19068271">
            <a:off x="1239247" y="4734784"/>
            <a:ext cx="2484613" cy="168123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Овал 28"/>
          <p:cNvSpPr/>
          <p:nvPr/>
        </p:nvSpPr>
        <p:spPr>
          <a:xfrm rot="3018537">
            <a:off x="5264101" y="4679352"/>
            <a:ext cx="2426185" cy="17417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38" name="Picture 14" descr="http://im3-tub-ru.yandex.net/i?id=339480033-26-7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18662058">
            <a:off x="1767178" y="4980327"/>
            <a:ext cx="1428750" cy="1066801"/>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http://im0-tub-ru.yandex.net/i?id=253795785-24-7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2053434">
            <a:off x="6935768" y="3827514"/>
            <a:ext cx="1733891" cy="108812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41" name="Picture 17" descr="C:\Users\пользователь\Desktop\фото пасха\DSC04139.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19219915">
            <a:off x="5959152" y="4911389"/>
            <a:ext cx="1065297" cy="12777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02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Прямоугольник 1"/>
          <p:cNvSpPr/>
          <p:nvPr/>
        </p:nvSpPr>
        <p:spPr>
          <a:xfrm>
            <a:off x="374354" y="188640"/>
            <a:ext cx="8302102"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4800" b="1" cap="none" spc="0" dirty="0" smtClean="0">
                <a:ln w="11430">
                  <a:solidFill>
                    <a:srgbClr val="002060"/>
                  </a:solidFill>
                </a:ln>
                <a:solidFill>
                  <a:srgbClr val="FFFF00"/>
                </a:solidFill>
                <a:effectLst>
                  <a:outerShdw blurRad="50800" dist="39000" dir="5460000" algn="tl">
                    <a:srgbClr val="000000">
                      <a:alpha val="38000"/>
                    </a:srgbClr>
                  </a:outerShdw>
                </a:effectLst>
              </a:rPr>
              <a:t>Подготовка основы</a:t>
            </a:r>
            <a:endParaRPr lang="ru-RU" sz="4800" b="1" cap="none" spc="0" dirty="0">
              <a:ln w="11430">
                <a:solidFill>
                  <a:srgbClr val="002060"/>
                </a:solidFill>
              </a:ln>
              <a:solidFill>
                <a:srgbClr val="FFFF00"/>
              </a:solidFill>
              <a:effectLst>
                <a:outerShdw blurRad="50800" dist="39000" dir="5460000" algn="tl">
                  <a:srgbClr val="000000">
                    <a:alpha val="38000"/>
                  </a:srgbClr>
                </a:outerShdw>
              </a:effectLst>
            </a:endParaRPr>
          </a:p>
        </p:txBody>
      </p:sp>
      <p:pic>
        <p:nvPicPr>
          <p:cNvPr id="2050" name="Picture 2" descr="C:\Users\пользователь\Desktop\фото пасха\iCA7S4BA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3940690"/>
            <a:ext cx="2664731" cy="264696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пользователь\Desktop\фото пасха\DSC0410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3907194"/>
            <a:ext cx="2736304" cy="2680461"/>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251520" y="1324823"/>
            <a:ext cx="8712968" cy="224676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ru-RU" sz="1400" dirty="0">
                <a:latin typeface="Times New Roman" pitchFamily="18" charset="0"/>
                <a:cs typeface="Times New Roman" pitchFamily="18" charset="0"/>
              </a:rPr>
              <a:t>Окраска аэрозолями – </a:t>
            </a:r>
            <a:r>
              <a:rPr lang="ru-RU" sz="1400" dirty="0" smtClean="0">
                <a:latin typeface="Times New Roman" pitchFamily="18" charset="0"/>
                <a:cs typeface="Times New Roman" pitchFamily="18" charset="0"/>
              </a:rPr>
              <a:t>удобный </a:t>
            </a:r>
            <a:r>
              <a:rPr lang="ru-RU" sz="1400" dirty="0">
                <a:latin typeface="Times New Roman" pitchFamily="18" charset="0"/>
                <a:cs typeface="Times New Roman" pitchFamily="18" charset="0"/>
              </a:rPr>
              <a:t>метод нанесения быстросохнущей краски. </a:t>
            </a:r>
            <a:r>
              <a:rPr lang="ru-RU" sz="1400" dirty="0" smtClean="0">
                <a:latin typeface="Times New Roman" pitchFamily="18" charset="0"/>
                <a:cs typeface="Times New Roman" pitchFamily="18" charset="0"/>
              </a:rPr>
              <a:t> Протереть пластинку от пыли  стеклоочистителем. Нанести на поверхность пластинки краску двух цветов (зеленую и золотую).</a:t>
            </a:r>
            <a:endParaRPr lang="ru-RU" sz="1400" dirty="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Правила техники безопасности</a:t>
            </a:r>
            <a:endParaRPr lang="ru-RU" sz="1400" dirty="0">
              <a:latin typeface="Times New Roman" pitchFamily="18" charset="0"/>
              <a:cs typeface="Times New Roman" pitchFamily="18" charset="0"/>
            </a:endParaRPr>
          </a:p>
          <a:p>
            <a:r>
              <a:rPr lang="ru-RU" sz="1400" dirty="0">
                <a:latin typeface="Times New Roman" pitchFamily="18" charset="0"/>
                <a:cs typeface="Times New Roman" pitchFamily="18" charset="0"/>
              </a:rPr>
              <a:t>Внутри каждого баллончика с краской расположен небольшой металлический шарик. Перед началом работы с аэрозольными красками баллончик следует хорошенько встряхнуть, чтобы перемешать краску внутри него. При проведении покраски следует держать баллон на необходимом расстоянии от окрашиваемой поверхности во избежание появления подтеков. Им нужно равномерно водить вдоль поверхности для качественного нанесения краски. Необходимо также соблюдать необходимые меры предосторожности: покраска аэрозольным методом не производится поблизости от открытого огня и производить окраску следует в сухих, хорошо проветриваемых </a:t>
            </a:r>
            <a:r>
              <a:rPr lang="ru-RU" sz="1400" dirty="0" smtClean="0">
                <a:latin typeface="Times New Roman" pitchFamily="18" charset="0"/>
                <a:cs typeface="Times New Roman" pitchFamily="18" charset="0"/>
              </a:rPr>
              <a:t>помещениях, надевают защитную маску.</a:t>
            </a:r>
            <a:endParaRPr lang="ru-RU" sz="1400" dirty="0">
              <a:latin typeface="Times New Roman" pitchFamily="18" charset="0"/>
              <a:cs typeface="Times New Roman" pitchFamily="18" charset="0"/>
            </a:endParaRPr>
          </a:p>
        </p:txBody>
      </p:sp>
    </p:spTree>
    <p:extLst>
      <p:ext uri="{BB962C8B-B14F-4D97-AF65-F5344CB8AC3E}">
        <p14:creationId xmlns:p14="http://schemas.microsoft.com/office/powerpoint/2010/main" val="8566729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74354" y="188640"/>
            <a:ext cx="8302102"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4800" b="1" cap="none" spc="0" dirty="0" smtClean="0">
                <a:ln w="11430">
                  <a:solidFill>
                    <a:srgbClr val="002060"/>
                  </a:solidFill>
                </a:ln>
                <a:solidFill>
                  <a:srgbClr val="FFFF00"/>
                </a:solidFill>
                <a:effectLst>
                  <a:outerShdw blurRad="50800" dist="39000" dir="5460000" algn="tl">
                    <a:srgbClr val="000000">
                      <a:alpha val="38000"/>
                    </a:srgbClr>
                  </a:outerShdw>
                </a:effectLst>
              </a:rPr>
              <a:t>Изготовление роз из апельсинов</a:t>
            </a:r>
            <a:endParaRPr lang="ru-RU" sz="4800" b="1" cap="none" spc="0" dirty="0">
              <a:ln w="11430">
                <a:solidFill>
                  <a:srgbClr val="002060"/>
                </a:solidFill>
              </a:ln>
              <a:solidFill>
                <a:srgbClr val="FFFF00"/>
              </a:solidFill>
              <a:effectLst>
                <a:outerShdw blurRad="50800" dist="39000" dir="5460000" algn="tl">
                  <a:srgbClr val="000000">
                    <a:alpha val="38000"/>
                  </a:srgbClr>
                </a:outerShdw>
              </a:effectLst>
            </a:endParaRPr>
          </a:p>
        </p:txBody>
      </p:sp>
      <p:pic>
        <p:nvPicPr>
          <p:cNvPr id="3" name="Picture 2" descr="H:\конкурсы на портале фото выстовки конкурсы\S830977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4354" y="1745282"/>
            <a:ext cx="1845568" cy="138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H:\конкурсы на портале фото выстовки конкурсы\S8309776.JPG"/>
          <p:cNvPicPr>
            <a:picLocks noChangeAspect="1" noChangeArrowheads="1"/>
          </p:cNvPicPr>
          <p:nvPr/>
        </p:nvPicPr>
        <p:blipFill>
          <a:blip r:embed="rId3" cstate="print">
            <a:extLst>
              <a:ext uri="{28A0092B-C50C-407E-A947-70E740481C1C}">
                <a14:useLocalDpi xmlns:a14="http://schemas.microsoft.com/office/drawing/2010/main" val="0"/>
              </a:ext>
            </a:extLst>
          </a:blip>
          <a:srcRect l="12891" r="6390" b="6534"/>
          <a:stretch>
            <a:fillRect/>
          </a:stretch>
        </p:blipFill>
        <p:spPr bwMode="auto">
          <a:xfrm>
            <a:off x="2804903" y="1828800"/>
            <a:ext cx="1648534" cy="1300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H:\конкурсы на портале фото выстовки конкурсы\S8309777.JPG"/>
          <p:cNvPicPr>
            <a:picLocks noChangeAspect="1" noChangeArrowheads="1"/>
          </p:cNvPicPr>
          <p:nvPr/>
        </p:nvPicPr>
        <p:blipFill>
          <a:blip r:embed="rId4" cstate="print">
            <a:extLst>
              <a:ext uri="{28A0092B-C50C-407E-A947-70E740481C1C}">
                <a14:useLocalDpi xmlns:a14="http://schemas.microsoft.com/office/drawing/2010/main" val="0"/>
              </a:ext>
            </a:extLst>
          </a:blip>
          <a:srcRect l="13864" r="13864" b="17424"/>
          <a:stretch>
            <a:fillRect/>
          </a:stretch>
        </p:blipFill>
        <p:spPr bwMode="auto">
          <a:xfrm>
            <a:off x="5148064" y="1828800"/>
            <a:ext cx="1724992" cy="1390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H:\конкурсы на портале фото выстовки конкурсы\S8309784.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08304" y="1856767"/>
            <a:ext cx="1659632" cy="1244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H:\конкурсы на портале фото выстовки конкурсы\S8309794.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1326" y="3707394"/>
            <a:ext cx="2437120" cy="1827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H:\фото 2011год\DSC02525.JPG"/>
          <p:cNvPicPr>
            <a:picLocks noChangeAspect="1" noChangeArrowheads="1"/>
          </p:cNvPicPr>
          <p:nvPr/>
        </p:nvPicPr>
        <p:blipFill>
          <a:blip r:embed="rId7">
            <a:extLst>
              <a:ext uri="{28A0092B-C50C-407E-A947-70E740481C1C}">
                <a14:useLocalDpi xmlns:a14="http://schemas.microsoft.com/office/drawing/2010/main" val="0"/>
              </a:ext>
            </a:extLst>
          </a:blip>
          <a:srcRect l="30057" t="26477" r="27159" b="13522"/>
          <a:stretch>
            <a:fillRect/>
          </a:stretch>
        </p:blipFill>
        <p:spPr bwMode="auto">
          <a:xfrm>
            <a:off x="3629170" y="3861048"/>
            <a:ext cx="2269468" cy="2103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descr="H:\фото 2011год\DSC02543.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32239" y="3749040"/>
            <a:ext cx="2085729" cy="1863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44086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пользователь\Desktop\фото пасха\DSC041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5343623" y="4442502"/>
            <a:ext cx="2049165" cy="2296269"/>
          </a:xfrm>
          <a:prstGeom prst="ellipse">
            <a:avLst/>
          </a:prstGeom>
          <a:ln w="63500" cap="rnd">
            <a:solidFill>
              <a:srgbClr val="FF99CC"/>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286000" y="326164"/>
            <a:ext cx="4572000" cy="830997"/>
          </a:xfrm>
          <a:prstGeom prst="rect">
            <a:avLst/>
          </a:prstGeom>
        </p:spPr>
        <p:txBody>
          <a:bodyPr>
            <a:spAutoFit/>
          </a:bodyPr>
          <a:lstStyle/>
          <a:p>
            <a:pPr lvl="0" algn="ctr"/>
            <a:r>
              <a:rPr lang="ru-RU" sz="4800" b="1" dirty="0" smtClean="0">
                <a:ln w="11430">
                  <a:solidFill>
                    <a:srgbClr val="002060"/>
                  </a:solidFill>
                </a:ln>
                <a:solidFill>
                  <a:srgbClr val="FFFF00"/>
                </a:solidFill>
                <a:effectLst>
                  <a:outerShdw blurRad="50800" dist="39000" dir="5460000" algn="tl">
                    <a:srgbClr val="000000">
                      <a:alpha val="38000"/>
                    </a:srgbClr>
                  </a:outerShdw>
                </a:effectLst>
              </a:rPr>
              <a:t>Подготовка яиц</a:t>
            </a:r>
            <a:endParaRPr lang="ru-RU" sz="4800" b="1" dirty="0">
              <a:ln w="11430">
                <a:solidFill>
                  <a:srgbClr val="002060"/>
                </a:solidFill>
              </a:ln>
              <a:solidFill>
                <a:srgbClr val="FFFF00"/>
              </a:solidFill>
              <a:effectLst>
                <a:outerShdw blurRad="50800" dist="39000" dir="5460000" algn="tl">
                  <a:srgbClr val="000000">
                    <a:alpha val="38000"/>
                  </a:srgbClr>
                </a:outerShdw>
              </a:effectLst>
            </a:endParaRPr>
          </a:p>
        </p:txBody>
      </p:sp>
      <p:pic>
        <p:nvPicPr>
          <p:cNvPr id="3075" name="Picture 3" descr="C:\Users\пользователь\Desktop\фото пасха\DSC0406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544404">
            <a:off x="382847" y="637328"/>
            <a:ext cx="2277857" cy="1483942"/>
          </a:xfrm>
          <a:prstGeom prst="ellipse">
            <a:avLst/>
          </a:prstGeom>
          <a:ln w="635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3078" name="Picture 6" descr="C:\Users\пользователь\Desktop\фото пасха\untitle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671574">
            <a:off x="6570981" y="483082"/>
            <a:ext cx="2303578" cy="1519398"/>
          </a:xfrm>
          <a:prstGeom prst="ellipse">
            <a:avLst/>
          </a:prstGeom>
          <a:ln w="63500" cap="rnd">
            <a:solidFill>
              <a:srgbClr val="CC66FF"/>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1026" name="Picture 2" descr="C:\Users\пользователь\Desktop\фото пасха\DSC0415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1950114" y="4379626"/>
            <a:ext cx="1978575" cy="2351428"/>
          </a:xfrm>
          <a:prstGeom prst="ellipse">
            <a:avLst/>
          </a:prstGeom>
          <a:ln w="63500" cap="rnd">
            <a:solidFill>
              <a:srgbClr val="FFFF66"/>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97326" y="2303606"/>
            <a:ext cx="8549347" cy="219752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15000"/>
              </a:lnSpc>
              <a:spcAft>
                <a:spcPts val="0"/>
              </a:spcAft>
            </a:pPr>
            <a:r>
              <a:rPr lang="ru-RU" dirty="0" smtClean="0">
                <a:solidFill>
                  <a:srgbClr val="000000"/>
                </a:solidFill>
                <a:latin typeface="Times New Roman"/>
                <a:cs typeface="Times New Roman"/>
              </a:rPr>
              <a:t>1. Перед тем, как приступить к окрашиванию скорлупы яйца, </a:t>
            </a:r>
            <a:r>
              <a:rPr lang="ru-RU" sz="800" dirty="0" smtClean="0">
                <a:latin typeface="Times New Roman"/>
                <a:ea typeface="Times New Roman"/>
                <a:cs typeface="Times New Roman"/>
              </a:rPr>
              <a:t> </a:t>
            </a:r>
            <a:r>
              <a:rPr lang="ru-RU" dirty="0" smtClean="0">
                <a:solidFill>
                  <a:srgbClr val="000000"/>
                </a:solidFill>
                <a:latin typeface="Times New Roman"/>
                <a:cs typeface="Times New Roman"/>
              </a:rPr>
              <a:t>его необходимо предварительно выдуть, то есть, оставив целой скорлупу, освободить яйцо от содержимого. Способ 1: традиционный способ выдувания яиц - ртом дуть в отверстие в скорлупе, как будто вы надуваете воздушный шарик.</a:t>
            </a:r>
            <a:endParaRPr lang="ru-RU" sz="3200" dirty="0" smtClean="0">
              <a:ea typeface="Calibri"/>
              <a:cs typeface="Times New Roman"/>
            </a:endParaRPr>
          </a:p>
          <a:p>
            <a:r>
              <a:rPr lang="ru-RU" dirty="0" smtClean="0">
                <a:solidFill>
                  <a:srgbClr val="000000"/>
                </a:solidFill>
                <a:latin typeface="Times New Roman"/>
              </a:rPr>
              <a:t>Способ 2: При помощи шприца. </a:t>
            </a:r>
            <a:r>
              <a:rPr lang="en-US" dirty="0" smtClean="0">
                <a:solidFill>
                  <a:srgbClr val="000000"/>
                </a:solidFill>
                <a:latin typeface="Times New Roman"/>
                <a:hlinkClick r:id="rId6"/>
              </a:rPr>
              <a:t>http</a:t>
            </a:r>
            <a:r>
              <a:rPr lang="en-US" dirty="0">
                <a:solidFill>
                  <a:srgbClr val="000000"/>
                </a:solidFill>
                <a:latin typeface="Times New Roman"/>
                <a:hlinkClick r:id="rId6"/>
              </a:rPr>
              <a:t>://www.liveinternet.ru/users/dikulya67/post203845536</a:t>
            </a:r>
            <a:r>
              <a:rPr lang="en-US" dirty="0" smtClean="0">
                <a:solidFill>
                  <a:srgbClr val="000000"/>
                </a:solidFill>
                <a:latin typeface="Times New Roman"/>
                <a:hlinkClick r:id="rId6"/>
              </a:rPr>
              <a:t>/</a:t>
            </a:r>
            <a:endParaRPr lang="ru-RU" dirty="0" smtClean="0">
              <a:solidFill>
                <a:srgbClr val="000000"/>
              </a:solidFill>
              <a:latin typeface="Times New Roman"/>
            </a:endParaRPr>
          </a:p>
          <a:p>
            <a:pPr>
              <a:spcAft>
                <a:spcPts val="0"/>
              </a:spcAft>
            </a:pPr>
            <a:r>
              <a:rPr lang="ru-RU" dirty="0" smtClean="0">
                <a:solidFill>
                  <a:srgbClr val="000000"/>
                </a:solidFill>
                <a:latin typeface="Times New Roman"/>
              </a:rPr>
              <a:t>2. Полученные пустые скорлупки яиц окрашиваем акриловыми красками.</a:t>
            </a:r>
            <a:endParaRPr lang="ru-RU" dirty="0" smtClean="0"/>
          </a:p>
        </p:txBody>
      </p:sp>
    </p:spTree>
    <p:extLst>
      <p:ext uri="{BB962C8B-B14F-4D97-AF65-F5344CB8AC3E}">
        <p14:creationId xmlns:p14="http://schemas.microsoft.com/office/powerpoint/2010/main" val="10299089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7882" y="548680"/>
            <a:ext cx="7064756" cy="830997"/>
          </a:xfrm>
          <a:prstGeom prst="rect">
            <a:avLst/>
          </a:prstGeom>
        </p:spPr>
        <p:txBody>
          <a:bodyPr wrap="none">
            <a:spAutoFit/>
          </a:bodyPr>
          <a:lstStyle/>
          <a:p>
            <a:pPr lvl="0" algn="ctr"/>
            <a:r>
              <a:rPr lang="ru-RU" sz="4800" b="1" dirty="0" smtClean="0">
                <a:ln w="11430">
                  <a:solidFill>
                    <a:srgbClr val="002060"/>
                  </a:solidFill>
                </a:ln>
                <a:solidFill>
                  <a:srgbClr val="FFFF00"/>
                </a:solidFill>
                <a:effectLst>
                  <a:outerShdw blurRad="50800" dist="39000" dir="5460000" algn="tl">
                    <a:srgbClr val="000000">
                      <a:alpha val="38000"/>
                    </a:srgbClr>
                  </a:outerShdw>
                </a:effectLst>
              </a:rPr>
              <a:t>Составление композиции</a:t>
            </a:r>
            <a:endParaRPr lang="ru-RU" sz="4800" b="1" dirty="0">
              <a:ln w="11430">
                <a:solidFill>
                  <a:srgbClr val="002060"/>
                </a:solidFill>
              </a:ln>
              <a:solidFill>
                <a:srgbClr val="FFFF00"/>
              </a:solidFill>
              <a:effectLst>
                <a:outerShdw blurRad="50800" dist="39000" dir="5460000" algn="tl">
                  <a:srgbClr val="000000">
                    <a:alpha val="38000"/>
                  </a:srgbClr>
                </a:outerShdw>
              </a:effectLst>
            </a:endParaRPr>
          </a:p>
        </p:txBody>
      </p:sp>
      <p:pic>
        <p:nvPicPr>
          <p:cNvPr id="5122" name="Picture 2" descr="C:\Users\пользователь\Desktop\фото пасха\DSC041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1379677"/>
            <a:ext cx="5214080" cy="458620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535705" y="6220896"/>
            <a:ext cx="5658087" cy="369332"/>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ru-RU" dirty="0" smtClean="0"/>
              <a:t>Разместить и наклеить  листья от искусственных цветов</a:t>
            </a:r>
            <a:endParaRPr lang="ru-RU" dirty="0"/>
          </a:p>
        </p:txBody>
      </p:sp>
    </p:spTree>
    <p:extLst>
      <p:ext uri="{BB962C8B-B14F-4D97-AF65-F5344CB8AC3E}">
        <p14:creationId xmlns:p14="http://schemas.microsoft.com/office/powerpoint/2010/main" val="20059112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пользователь\Desktop\фото пасха\DSC0412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4787" y="559336"/>
            <a:ext cx="5078401" cy="510191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331640" y="6021288"/>
            <a:ext cx="6264696"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ru-RU" dirty="0" smtClean="0"/>
              <a:t>1. </a:t>
            </a:r>
            <a:r>
              <a:rPr lang="ru-RU" dirty="0" smtClean="0"/>
              <a:t>По контору приклеить </a:t>
            </a:r>
            <a:r>
              <a:rPr lang="ru-RU" dirty="0" smtClean="0"/>
              <a:t>в два ряда </a:t>
            </a:r>
            <a:r>
              <a:rPr lang="ru-RU" dirty="0" smtClean="0"/>
              <a:t>шнур.</a:t>
            </a:r>
            <a:endParaRPr lang="ru-RU" dirty="0" smtClean="0"/>
          </a:p>
          <a:p>
            <a:r>
              <a:rPr lang="ru-RU" dirty="0" smtClean="0"/>
              <a:t>2. Между  листьями наклеить розы из апельсиновой </a:t>
            </a:r>
            <a:r>
              <a:rPr lang="ru-RU" dirty="0" smtClean="0"/>
              <a:t>корки.</a:t>
            </a:r>
            <a:endParaRPr lang="ru-RU" dirty="0"/>
          </a:p>
        </p:txBody>
      </p:sp>
    </p:spTree>
    <p:extLst>
      <p:ext uri="{BB962C8B-B14F-4D97-AF65-F5344CB8AC3E}">
        <p14:creationId xmlns:p14="http://schemas.microsoft.com/office/powerpoint/2010/main" val="39953366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фото пасха\DSC0412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1667" y="670992"/>
            <a:ext cx="5811146" cy="513827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358489" y="5949280"/>
            <a:ext cx="4457502" cy="369332"/>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ru-RU" dirty="0" smtClean="0"/>
              <a:t>В центре композиции укладываем листья </a:t>
            </a:r>
            <a:endParaRPr lang="ru-RU" dirty="0"/>
          </a:p>
        </p:txBody>
      </p:sp>
    </p:spTree>
    <p:extLst>
      <p:ext uri="{BB962C8B-B14F-4D97-AF65-F5344CB8AC3E}">
        <p14:creationId xmlns:p14="http://schemas.microsoft.com/office/powerpoint/2010/main" val="7970712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пользователь\Desktop\фото пасха\DSC04129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980728"/>
            <a:ext cx="3822282" cy="381642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475656" y="5085184"/>
            <a:ext cx="5616859" cy="646331"/>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pPr marL="342900" indent="-342900">
              <a:buAutoNum type="arabicPeriod"/>
            </a:pPr>
            <a:r>
              <a:rPr lang="ru-RU" dirty="0" smtClean="0"/>
              <a:t>На них приклеиваем куриные и перепелиные яйца.</a:t>
            </a:r>
          </a:p>
          <a:p>
            <a:pPr marL="342900" indent="-342900">
              <a:buAutoNum type="arabicPeriod"/>
            </a:pPr>
            <a:r>
              <a:rPr lang="ru-RU" dirty="0" smtClean="0"/>
              <a:t>Украшаем искусственными цветами.</a:t>
            </a:r>
            <a:endParaRPr lang="ru-RU" dirty="0"/>
          </a:p>
        </p:txBody>
      </p:sp>
    </p:spTree>
    <p:extLst>
      <p:ext uri="{BB962C8B-B14F-4D97-AF65-F5344CB8AC3E}">
        <p14:creationId xmlns:p14="http://schemas.microsoft.com/office/powerpoint/2010/main" val="1194868732"/>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444</TotalTime>
  <Words>312</Words>
  <Application>Microsoft Office PowerPoint</Application>
  <PresentationFormat>Экран (4:3)</PresentationFormat>
  <Paragraphs>35</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dc:creator>
  <cp:lastModifiedBy>пользователь</cp:lastModifiedBy>
  <cp:revision>27</cp:revision>
  <dcterms:created xsi:type="dcterms:W3CDTF">2012-04-17T17:12:24Z</dcterms:created>
  <dcterms:modified xsi:type="dcterms:W3CDTF">2012-04-29T12:01:50Z</dcterms:modified>
</cp:coreProperties>
</file>