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6" r:id="rId16"/>
    <p:sldId id="275" r:id="rId17"/>
    <p:sldId id="274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68" autoAdjust="0"/>
  </p:normalViewPr>
  <p:slideViewPr>
    <p:cSldViewPr>
      <p:cViewPr varScale="1">
        <p:scale>
          <a:sx n="70" d="100"/>
          <a:sy n="70" d="100"/>
        </p:scale>
        <p:origin x="-10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DF9FB6-9DF0-48AC-B4DA-3C6917917247}" type="datetimeFigureOut">
              <a:rPr lang="ru-RU"/>
              <a:pPr>
                <a:defRPr/>
              </a:pPr>
              <a:t>16.03.2012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3399CEF-306D-42E9-80CF-20AB3DBA9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25F8E2C-D303-4ABE-A2EE-7894C56D586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EE2C8-4360-4FD3-BB46-B4007F1B9A2A}" type="datetimeFigureOut">
              <a:rPr lang="ru-RU"/>
              <a:pPr>
                <a:defRPr/>
              </a:pPr>
              <a:t>16.03.2012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905E2-7AB6-4D40-B458-53E5845F9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F5011-42A1-4C21-90FB-68915F3C6FDE}" type="datetimeFigureOut">
              <a:rPr lang="ru-RU"/>
              <a:pPr>
                <a:defRPr/>
              </a:pPr>
              <a:t>16.03.2012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35AD3-A602-4653-B87D-EC12ACABD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6080D-26C6-45A1-8502-838AD2984BA4}" type="datetimeFigureOut">
              <a:rPr lang="ru-RU"/>
              <a:pPr>
                <a:defRPr/>
              </a:pPr>
              <a:t>16.03.2012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B83B3-C15B-4FC5-B434-8FEBB946F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744CB-A5ED-44DF-B0C1-6BC370D027E6}" type="datetimeFigureOut">
              <a:rPr lang="ru-RU"/>
              <a:pPr>
                <a:defRPr/>
              </a:pPr>
              <a:t>16.03.2012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DD10E-66ED-45DF-8A99-848B4F467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289F4-F97A-464D-84F6-2B5DD4EAB4CD}" type="datetimeFigureOut">
              <a:rPr lang="ru-RU"/>
              <a:pPr>
                <a:defRPr/>
              </a:pPr>
              <a:t>16.03.2012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46FAB-16B7-42B5-B154-868E4EBD3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ABFA8-0889-4CD8-B2E3-AFCC3B56E496}" type="datetimeFigureOut">
              <a:rPr lang="ru-RU"/>
              <a:pPr>
                <a:defRPr/>
              </a:pPr>
              <a:t>16.03.2012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C184B-940C-4076-91E4-1D6D074C8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21140-C414-48E8-B210-A2B4FC30054B}" type="datetimeFigureOut">
              <a:rPr lang="ru-RU"/>
              <a:pPr>
                <a:defRPr/>
              </a:pPr>
              <a:t>16.03.2012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265FA-5EDF-4712-B97C-D17A77411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62590-E7C6-4A3B-ACBE-9BAD3FBDF3FE}" type="datetimeFigureOut">
              <a:rPr lang="ru-RU"/>
              <a:pPr>
                <a:defRPr/>
              </a:pPr>
              <a:t>16.03.2012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A35C7-4170-46C8-9441-4546A60E2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43E15-A0AA-4E79-85F5-283D2778B9BE}" type="datetimeFigureOut">
              <a:rPr lang="ru-RU"/>
              <a:pPr>
                <a:defRPr/>
              </a:pPr>
              <a:t>16.03.2012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E039C-BA63-4EB2-944B-16456D36EC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E44D2-8380-47DD-8DE1-860DD9021FA2}" type="datetimeFigureOut">
              <a:rPr lang="ru-RU"/>
              <a:pPr>
                <a:defRPr/>
              </a:pPr>
              <a:t>16.03.2012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779DF-8758-4BF4-B432-E173F1A0B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CEFA3-F805-4967-905A-ABCB091D89D4}" type="datetimeFigureOut">
              <a:rPr lang="ru-RU"/>
              <a:pPr>
                <a:defRPr/>
              </a:pPr>
              <a:t>16.03.2012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29936-1C89-4FE3-9406-39BC425B1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117EC9-3A46-4479-A403-A6DAB04067E0}" type="datetimeFigureOut">
              <a:rPr lang="ru-RU"/>
              <a:pPr>
                <a:defRPr/>
              </a:pPr>
              <a:t>16.03.2012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8ABCA1-2619-4DCF-BF9D-596C73223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5" r:id="rId4"/>
    <p:sldLayoutId id="2147483699" r:id="rId5"/>
    <p:sldLayoutId id="2147483694" r:id="rId6"/>
    <p:sldLayoutId id="2147483700" r:id="rId7"/>
    <p:sldLayoutId id="2147483701" r:id="rId8"/>
    <p:sldLayoutId id="2147483702" r:id="rId9"/>
    <p:sldLayoutId id="2147483693" r:id="rId10"/>
    <p:sldLayoutId id="214748370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dsuzhivat.ru/17442/218392/1" TargetMode="External"/><Relationship Id="rId2" Type="http://schemas.openxmlformats.org/officeDocument/2006/relationships/hyperlink" Target="http://www.pozdrav.ru/verb-sunday.s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alend.ru/holidays/0/0/183/" TargetMode="External"/><Relationship Id="rId4" Type="http://schemas.openxmlformats.org/officeDocument/2006/relationships/hyperlink" Target="http://www.fayrix.org/news/12-aprelya-verbnoe-voskresene-korotenko-ob-istorii-i-obychayax-etogo-prazdnika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88640"/>
            <a:ext cx="8458200" cy="655272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8800" smtClean="0"/>
              <a:t>Вербное </a:t>
            </a:r>
            <a:r>
              <a:rPr lang="ru-RU" sz="8800" dirty="0" smtClean="0"/>
              <a:t>Воскресение</a:t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>   </a:t>
            </a:r>
            <a:r>
              <a:rPr lang="ru-RU" sz="2800" dirty="0" smtClean="0"/>
              <a:t>Презентация </a:t>
            </a:r>
            <a:br>
              <a:rPr lang="ru-RU" sz="2800" dirty="0" smtClean="0"/>
            </a:br>
            <a:r>
              <a:rPr lang="ru-RU" sz="4000" dirty="0" smtClean="0"/>
              <a:t>по Основам православных религий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выполнила учитель МОУ ООШ с. Красная Зорька Волкова А.А.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527685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Прямоугольник 4"/>
          <p:cNvSpPr>
            <a:spLocks noChangeArrowheads="1"/>
          </p:cNvSpPr>
          <p:nvPr/>
        </p:nvSpPr>
        <p:spPr bwMode="auto">
          <a:xfrm>
            <a:off x="5462588" y="1844675"/>
            <a:ext cx="386397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Franklin Gothic Book" pitchFamily="34" charset="0"/>
              </a:rPr>
              <a:t>Но подлинное его название — Вход Господень в Иерусалим, Неделя Ваий или Цветоносное воскресение.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Обычаи празднования на </a:t>
            </a:r>
            <a:r>
              <a:rPr lang="ru-RU" dirty="0" err="1" smtClean="0"/>
              <a:t>руси</a:t>
            </a:r>
            <a:endParaRPr lang="ru-RU" dirty="0"/>
          </a:p>
        </p:txBody>
      </p:sp>
      <p:pic>
        <p:nvPicPr>
          <p:cNvPr id="24578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00213"/>
            <a:ext cx="4592638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Прямоугольник 4"/>
          <p:cNvSpPr>
            <a:spLocks noChangeArrowheads="1"/>
          </p:cNvSpPr>
          <p:nvPr/>
        </p:nvSpPr>
        <p:spPr bwMode="auto">
          <a:xfrm>
            <a:off x="4852988" y="2068513"/>
            <a:ext cx="4291012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Franklin Gothic Book" pitchFamily="34" charset="0"/>
              </a:rPr>
              <a:t>Традиция вербных гуляний сложилась в середине XVIII века и, практически не изменяясь, просуществовала до начала ХХ столетия.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908050"/>
            <a:ext cx="5472113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Прямоугольник 4"/>
          <p:cNvSpPr>
            <a:spLocks noChangeArrowheads="1"/>
          </p:cNvSpPr>
          <p:nvPr/>
        </p:nvSpPr>
        <p:spPr bwMode="auto">
          <a:xfrm>
            <a:off x="5580063" y="925513"/>
            <a:ext cx="3563937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Franklin Gothic Book" pitchFamily="34" charset="0"/>
              </a:rPr>
              <a:t> С особым нетерпением этого дня ждали дети, которым родители на «вербу» всегда покупали сладости и игрушки.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3"/>
          <p:cNvSpPr>
            <a:spLocks noChangeArrowheads="1"/>
          </p:cNvSpPr>
          <p:nvPr/>
        </p:nvSpPr>
        <p:spPr bwMode="auto">
          <a:xfrm>
            <a:off x="4572000" y="301625"/>
            <a:ext cx="457200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Franklin Gothic Book" pitchFamily="34" charset="0"/>
              </a:rPr>
              <a:t>В этот день в старину проводились некоторые обычаи. Самым главным обычаем этого праздника является хлестание (хлестание чисто символически, не до боли конечно)  вербой своих детей старшим из семьи  с определенными словами: "Не я бью - верба бьет, Верба хлест - бьет до слез". Делалось этого для того, чтобы дети были здоровыми и послушными.</a:t>
            </a:r>
          </a:p>
        </p:txBody>
      </p:sp>
      <p:pic>
        <p:nvPicPr>
          <p:cNvPr id="26626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650" y="620713"/>
            <a:ext cx="4175125" cy="564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3"/>
          <p:cNvSpPr>
            <a:spLocks noChangeArrowheads="1"/>
          </p:cNvSpPr>
          <p:nvPr/>
        </p:nvSpPr>
        <p:spPr bwMode="auto">
          <a:xfrm>
            <a:off x="4427538" y="1773238"/>
            <a:ext cx="4572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Franklin Gothic Book" pitchFamily="34" charset="0"/>
              </a:rPr>
              <a:t> В этот праздник женщины пекли из теста орехи и угощали всю семьи, чтобы все в семье были здоровы.</a:t>
            </a:r>
          </a:p>
        </p:txBody>
      </p:sp>
      <p:pic>
        <p:nvPicPr>
          <p:cNvPr id="27650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692150"/>
            <a:ext cx="4032250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3"/>
          <p:cNvSpPr>
            <a:spLocks noChangeArrowheads="1"/>
          </p:cNvSpPr>
          <p:nvPr/>
        </p:nvSpPr>
        <p:spPr bwMode="auto">
          <a:xfrm>
            <a:off x="4522788" y="374650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Franklin Gothic Book" pitchFamily="34" charset="0"/>
              </a:rPr>
              <a:t>Другое суеверие, связанное с погодой в Вербное Воскресенье, гласит, что если в этот день светит солнце, то погода будет теплой и урожай злаков и фруктов - богатым.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88913"/>
            <a:ext cx="4421188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3573463"/>
            <a:ext cx="4783137" cy="318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Прямоугольник 4"/>
          <p:cNvSpPr>
            <a:spLocks noChangeArrowheads="1"/>
          </p:cNvSpPr>
          <p:nvPr/>
        </p:nvSpPr>
        <p:spPr bwMode="auto">
          <a:xfrm>
            <a:off x="-49213" y="3733800"/>
            <a:ext cx="4405313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Franklin Gothic Book" pitchFamily="34" charset="0"/>
              </a:rPr>
              <a:t>Вербное воскресенье - воскресенье предпасхальной недели (шестое воскресенье Великого поста), предшествующее Светлому Христову Воскресенью. В этот день в России повсеместно совершались различные обрядовые действия с вербой. "Сережкам" вербы (распустившимся почкам) приписывались особые целебные свойства и магическая сила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3"/>
          <p:cNvSpPr>
            <a:spLocks noChangeArrowheads="1"/>
          </p:cNvSpPr>
          <p:nvPr/>
        </p:nvSpPr>
        <p:spPr bwMode="auto">
          <a:xfrm>
            <a:off x="5003800" y="188913"/>
            <a:ext cx="412115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Franklin Gothic Book" pitchFamily="34" charset="0"/>
              </a:rPr>
              <a:t>"В Вербное воскресение крестьяне во время утрени молятся с освященной вербой и, придя домой, глотают вербные почки для того, чтобы предохранить себя от болезни и прогнать всякую хворь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7325"/>
            <a:ext cx="4719637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Прямоугольник 4"/>
          <p:cNvSpPr>
            <a:spLocks noChangeArrowheads="1"/>
          </p:cNvSpPr>
          <p:nvPr/>
        </p:nvSpPr>
        <p:spPr bwMode="auto">
          <a:xfrm>
            <a:off x="0" y="3448050"/>
            <a:ext cx="45720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Franklin Gothic Book" pitchFamily="34" charset="0"/>
              </a:rPr>
              <a:t>Освященную вербу берегут до первого выгона скота , при чем всякая благочестивая хозяйка выгоняет со двора скот непременно вербой, а саму вербу затем или "пускают на воду", или втыкают под крышу дома с тою целью, чтобы скотина не только сохранилась в целости, но чтобы и домой возвращалась исправно, а не блуждала бы в лесу по нескольку дней.</a:t>
            </a:r>
          </a:p>
        </p:txBody>
      </p:sp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7550" y="3357563"/>
            <a:ext cx="4597400" cy="341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4"/>
          <p:cNvSpPr>
            <a:spLocks noChangeArrowheads="1"/>
          </p:cNvSpPr>
          <p:nvPr/>
        </p:nvSpPr>
        <p:spPr bwMode="auto">
          <a:xfrm>
            <a:off x="4500563" y="115888"/>
            <a:ext cx="4572000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Franklin Gothic Book" pitchFamily="34" charset="0"/>
              </a:rPr>
              <a:t>Советуют всем неплодным женщинам есть почки освященной вербы, уверяя, что после этого женщина непременно начнет рожать детей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38113"/>
            <a:ext cx="3743325" cy="451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7788" y="2924175"/>
            <a:ext cx="525145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775" y="692150"/>
            <a:ext cx="4106863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Прямоугольник 4"/>
          <p:cNvSpPr>
            <a:spLocks noChangeArrowheads="1"/>
          </p:cNvSpPr>
          <p:nvPr/>
        </p:nvSpPr>
        <p:spPr bwMode="auto">
          <a:xfrm>
            <a:off x="4337050" y="477838"/>
            <a:ext cx="4602163" cy="591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Franklin Gothic Book" pitchFamily="34" charset="0"/>
              </a:rPr>
              <a:t>Ветку вербы в вазочку поставлю,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У иконы я зажгу свечу.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Воскресенье Вербное прославлю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И молитовку тихонько прошепчу.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Научиться верить невозможно.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Верить постоянно - тяжкий труд.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Я молюсь за тех, кто в жизни сложной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Верят искренне и верою живут.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Завтра начинается Страстная.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Дай, Господь, с молитвой пережить.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Крестной смертию открыл врата нам Рая,</a:t>
            </a:r>
          </a:p>
          <a:p>
            <a:r>
              <a:rPr lang="ru-RU">
                <a:latin typeface="Franklin Gothic Book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3"/>
          <p:cNvSpPr>
            <a:spLocks noChangeArrowheads="1"/>
          </p:cNvSpPr>
          <p:nvPr/>
        </p:nvSpPr>
        <p:spPr bwMode="auto">
          <a:xfrm>
            <a:off x="4859338" y="1341438"/>
            <a:ext cx="425132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Franklin Gothic Book" pitchFamily="34" charset="0"/>
              </a:rPr>
              <a:t> </a:t>
            </a:r>
            <a:r>
              <a:rPr lang="ru-RU" sz="2800" b="1">
                <a:latin typeface="Franklin Gothic Book" pitchFamily="34" charset="0"/>
              </a:rPr>
              <a:t>Так не дай же, Боже, согрешить!</a:t>
            </a:r>
          </a:p>
          <a:p>
            <a:pPr algn="ctr"/>
            <a:r>
              <a:rPr lang="ru-RU" sz="2800" b="1">
                <a:latin typeface="Franklin Gothic Book" pitchFamily="34" charset="0"/>
              </a:rPr>
              <a:t> Ветка вербы - мой букет воскресный.</a:t>
            </a:r>
          </a:p>
          <a:p>
            <a:pPr algn="ctr"/>
            <a:r>
              <a:rPr lang="ru-RU" sz="2800" b="1">
                <a:latin typeface="Franklin Gothic Book" pitchFamily="34" charset="0"/>
              </a:rPr>
              <a:t> Я к иконе припаду с мольбой:</a:t>
            </a:r>
          </a:p>
          <a:p>
            <a:pPr algn="ctr"/>
            <a:r>
              <a:rPr lang="ru-RU" sz="2800" b="1">
                <a:latin typeface="Franklin Gothic Book" pitchFamily="34" charset="0"/>
              </a:rPr>
              <a:t> Боже Щедрый! Даруй путь Твой крестный</a:t>
            </a:r>
          </a:p>
          <a:p>
            <a:pPr algn="ctr"/>
            <a:r>
              <a:rPr lang="ru-RU" sz="2800" b="1">
                <a:latin typeface="Franklin Gothic Book" pitchFamily="34" charset="0"/>
              </a:rPr>
              <a:t> На Страстной мне выстрадать самой...</a:t>
            </a:r>
          </a:p>
        </p:txBody>
      </p:sp>
      <p:pic>
        <p:nvPicPr>
          <p:cNvPr id="33794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49275"/>
            <a:ext cx="467995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981075"/>
            <a:ext cx="8686800" cy="5616575"/>
          </a:xfrm>
        </p:spPr>
        <p:txBody>
          <a:bodyPr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/>
              <a:t>И когда вошел Он в Иерусалим,</a:t>
            </a:r>
          </a:p>
          <a:p>
            <a:pPr marL="0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 smtClean="0"/>
              <a:t>весь </a:t>
            </a:r>
            <a:r>
              <a:rPr lang="ru-RU" sz="4000" b="1" dirty="0"/>
              <a:t>город пришел в движение</a:t>
            </a:r>
          </a:p>
          <a:p>
            <a:pPr marL="0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 smtClean="0"/>
              <a:t>и </a:t>
            </a:r>
            <a:r>
              <a:rPr lang="ru-RU" sz="4000" b="1" dirty="0"/>
              <a:t>говорил: кто Сей? </a:t>
            </a:r>
          </a:p>
          <a:p>
            <a:pPr marL="0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 smtClean="0"/>
              <a:t>Народ </a:t>
            </a:r>
            <a:r>
              <a:rPr lang="ru-RU" sz="4000" b="1" dirty="0"/>
              <a:t>же говорил: Сей есть Иисус,</a:t>
            </a:r>
          </a:p>
          <a:p>
            <a:pPr marL="0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/>
              <a:t> Пророк из Назарета Галилейского.</a:t>
            </a:r>
          </a:p>
          <a:p>
            <a:pPr marL="0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000" b="1" dirty="0"/>
              <a:t>Евангелие от Матфея, 21, 10-11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333375"/>
            <a:ext cx="8686800" cy="640873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При создании презентации использовались материалы сайтов: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www.pozdrav.ru/verb-sunday.shtml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www.podsuzhivat.ru/17442/218392/1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www.fayrix.org/news/12-aprelya-verbnoe-voskresene-korotenko-ob-istorii-i-obychayax-etogo-prazdnika.html</a:t>
            </a:r>
            <a:endParaRPr lang="ru-RU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hlinkClick r:id="rId5"/>
              </a:rPr>
              <a:t> </a:t>
            </a:r>
            <a:r>
              <a:rPr lang="ru-RU" dirty="0" smtClean="0">
                <a:hlinkClick r:id="rId5"/>
              </a:rPr>
              <a:t>  </a:t>
            </a: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://www.calend.ru/holidays/0/0/183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 smtClean="0"/>
              <a:t>История праздника.</a:t>
            </a:r>
            <a:endParaRPr lang="ru-RU" sz="6000" b="1" dirty="0"/>
          </a:p>
        </p:txBody>
      </p:sp>
      <p:pic>
        <p:nvPicPr>
          <p:cNvPr id="16386" name="Объект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" y="1628775"/>
            <a:ext cx="4032250" cy="4895850"/>
          </a:xfrm>
        </p:spPr>
      </p:pic>
      <p:sp>
        <p:nvSpPr>
          <p:cNvPr id="16387" name="Прямоугольник 4"/>
          <p:cNvSpPr>
            <a:spLocks noChangeArrowheads="1"/>
          </p:cNvSpPr>
          <p:nvPr/>
        </p:nvSpPr>
        <p:spPr bwMode="auto">
          <a:xfrm>
            <a:off x="3995738" y="1779588"/>
            <a:ext cx="514826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Franklin Gothic Book" pitchFamily="34" charset="0"/>
              </a:rPr>
              <a:t> </a:t>
            </a:r>
            <a:r>
              <a:rPr lang="ru-RU" sz="3600" b="1">
                <a:latin typeface="Franklin Gothic Book" pitchFamily="34" charset="0"/>
              </a:rPr>
              <a:t>У евреев был обычай: цари и победители въезжали в Иерусалим на конях или ослах, и народ торжественными криками, с пальмовыми ветвями в руках встречал их.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855663"/>
            <a:ext cx="4248150" cy="559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Прямоугольник 4"/>
          <p:cNvSpPr>
            <a:spLocks noChangeArrowheads="1"/>
          </p:cNvSpPr>
          <p:nvPr/>
        </p:nvSpPr>
        <p:spPr bwMode="auto">
          <a:xfrm>
            <a:off x="4284663" y="855663"/>
            <a:ext cx="4572000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Franklin Gothic Book" pitchFamily="34" charset="0"/>
              </a:rPr>
              <a:t>Исполняя пророчества Ветхого Завета (Зах. 9,9), Христос именно таким торжественным образом въезжал в Иерусалим, но не как Царь земной или победитель в войне, а как Царь, Царство Которого не от мира сего, как Победитель греха и смерти.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620713"/>
            <a:ext cx="4176712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Прямоугольник 4"/>
          <p:cNvSpPr>
            <a:spLocks noChangeArrowheads="1"/>
          </p:cNvSpPr>
          <p:nvPr/>
        </p:nvSpPr>
        <p:spPr bwMode="auto">
          <a:xfrm>
            <a:off x="4067175" y="908050"/>
            <a:ext cx="4572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Franklin Gothic Book" pitchFamily="34" charset="0"/>
              </a:rPr>
              <a:t>Это царское прославление Христа перед Его смертью Церковь вспоминает для показания, что страдания Спасителя были вольными.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 smtClean="0"/>
              <a:t>История праздника на Руси.</a:t>
            </a:r>
            <a:endParaRPr lang="ru-RU" sz="4400" b="1" dirty="0"/>
          </a:p>
        </p:txBody>
      </p:sp>
      <p:pic>
        <p:nvPicPr>
          <p:cNvPr id="19458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412875"/>
            <a:ext cx="381635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Прямоугольник 4"/>
          <p:cNvSpPr>
            <a:spLocks noChangeArrowheads="1"/>
          </p:cNvSpPr>
          <p:nvPr/>
        </p:nvSpPr>
        <p:spPr bwMode="auto">
          <a:xfrm>
            <a:off x="4356100" y="2265363"/>
            <a:ext cx="4572000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Franklin Gothic Book" pitchFamily="34" charset="0"/>
              </a:rPr>
              <a:t>На Руси этот праздник давно называется Вербным воскресением.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28588"/>
            <a:ext cx="4525963" cy="404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3" y="3082925"/>
            <a:ext cx="4824412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1"/>
          <p:cNvSpPr>
            <a:spLocks noChangeArrowheads="1"/>
          </p:cNvSpPr>
          <p:nvPr/>
        </p:nvSpPr>
        <p:spPr bwMode="auto">
          <a:xfrm>
            <a:off x="295275" y="252413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Franklin Gothic Book" pitchFamily="34" charset="0"/>
              </a:rPr>
              <a:t>Мальчики да девочки 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Свечечки да вербочки 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Понесли домой. 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Огонечки теплятся, 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Прохожие крестятся, 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И пахнет весной.</a:t>
            </a:r>
          </a:p>
        </p:txBody>
      </p:sp>
      <p:sp>
        <p:nvSpPr>
          <p:cNvPr id="20484" name="Прямоугольник 2"/>
          <p:cNvSpPr>
            <a:spLocks noChangeArrowheads="1"/>
          </p:cNvSpPr>
          <p:nvPr/>
        </p:nvSpPr>
        <p:spPr bwMode="auto">
          <a:xfrm>
            <a:off x="4676775" y="4292600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Franklin Gothic Book" pitchFamily="34" charset="0"/>
              </a:rPr>
              <a:t>Ветерок удаленький, 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Дождик, дождик маленький, 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Не задуй огня. 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В воскресенье вербное 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Завтра встану первая </a:t>
            </a:r>
          </a:p>
          <a:p>
            <a:pPr algn="ctr"/>
            <a:r>
              <a:rPr lang="ru-RU" sz="2400" b="1">
                <a:latin typeface="Franklin Gothic Book" pitchFamily="34" charset="0"/>
              </a:rPr>
              <a:t> Для святого дня.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4"/>
          <p:cNvSpPr>
            <a:spLocks noChangeArrowheads="1"/>
          </p:cNvSpPr>
          <p:nvPr/>
        </p:nvSpPr>
        <p:spPr bwMode="auto">
          <a:xfrm>
            <a:off x="4560888" y="1125538"/>
            <a:ext cx="45720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Franklin Gothic Book" pitchFamily="34" charset="0"/>
              </a:rPr>
              <a:t>Название происходит от того, что на этот праздник верующие приходят с ветками, как правило, ивовых растений — вербы, ивы, ветлы или других деревьев, которые первыми распускаются весной, в ознаменование тех ветвей, которые резали иудеи, встречавшие Иисуса в Иерусалиме.</a:t>
            </a:r>
          </a:p>
        </p:txBody>
      </p:sp>
      <p:pic>
        <p:nvPicPr>
          <p:cNvPr id="21506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765175"/>
            <a:ext cx="4381500" cy="562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475" y="758825"/>
            <a:ext cx="4467225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Прямоугольник 5"/>
          <p:cNvSpPr>
            <a:spLocks noChangeArrowheads="1"/>
          </p:cNvSpPr>
          <p:nvPr/>
        </p:nvSpPr>
        <p:spPr bwMode="auto">
          <a:xfrm>
            <a:off x="4584700" y="409575"/>
            <a:ext cx="4572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Franklin Gothic Book" pitchFamily="34" charset="0"/>
              </a:rPr>
              <a:t>На юге используют цветы и ветви других деревьев, как правило, пальм. В России, где таких деревьев нет и где первой распускается верба, с давних времен стали использовать ее ветви, почему и сам праздник стал называться Вербным воскресением.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Волна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106</TotalTime>
  <Words>594</Words>
  <Application>Microsoft Office PowerPoint</Application>
  <PresentationFormat>Экран (4:3)</PresentationFormat>
  <Paragraphs>58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20</vt:i4>
      </vt:variant>
    </vt:vector>
  </HeadingPairs>
  <TitlesOfParts>
    <vt:vector size="34" baseType="lpstr">
      <vt:lpstr>Franklin Gothic Book</vt:lpstr>
      <vt:lpstr>Arial</vt:lpstr>
      <vt:lpstr>Franklin Gothic Medium</vt:lpstr>
      <vt:lpstr>Wingdings 2</vt:lpstr>
      <vt:lpstr>Calibri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Вербное Воскресение</dc:title>
  <dc:creator>дом</dc:creator>
  <cp:lastModifiedBy>Ольга</cp:lastModifiedBy>
  <cp:revision>14</cp:revision>
  <dcterms:created xsi:type="dcterms:W3CDTF">2012-03-07T15:16:05Z</dcterms:created>
  <dcterms:modified xsi:type="dcterms:W3CDTF">2012-03-16T19:37:38Z</dcterms:modified>
</cp:coreProperties>
</file>